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0"/>
  </p:notesMasterIdLst>
  <p:sldIdLst>
    <p:sldId id="263" r:id="rId2"/>
    <p:sldId id="289" r:id="rId3"/>
    <p:sldId id="281" r:id="rId4"/>
    <p:sldId id="291" r:id="rId5"/>
    <p:sldId id="300" r:id="rId6"/>
    <p:sldId id="295" r:id="rId7"/>
    <p:sldId id="294" r:id="rId8"/>
    <p:sldId id="301" r:id="rId9"/>
    <p:sldId id="283" r:id="rId10"/>
    <p:sldId id="296" r:id="rId11"/>
    <p:sldId id="284" r:id="rId12"/>
    <p:sldId id="287" r:id="rId13"/>
    <p:sldId id="297" r:id="rId14"/>
    <p:sldId id="290" r:id="rId15"/>
    <p:sldId id="298" r:id="rId16"/>
    <p:sldId id="302" r:id="rId17"/>
    <p:sldId id="292" r:id="rId18"/>
    <p:sldId id="277" r:id="rId19"/>
  </p:sldIdLst>
  <p:sldSz cx="12192000" cy="6858000"/>
  <p:notesSz cx="6858000" cy="9144000"/>
  <p:embeddedFontLst>
    <p:embeddedFont>
      <p:font typeface="나눔스퀘어" panose="020B0600000101010101" pitchFamily="50" charset="-127"/>
      <p:regular r:id="rId21"/>
    </p:embeddedFont>
    <p:embeddedFont>
      <p:font typeface="맑은 고딕" panose="020B0503020000020004" pitchFamily="50" charset="-127"/>
      <p:regular r:id="rId22"/>
      <p:bold r:id="rId23"/>
    </p:embeddedFont>
    <p:embeddedFont>
      <p:font typeface="DX시인과나" panose="02020600000000000000" pitchFamily="18" charset="-127"/>
      <p:regular r:id="rId2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07BC3"/>
    <a:srgbClr val="E4D5FB"/>
    <a:srgbClr val="F8F9FA"/>
    <a:srgbClr val="8D88CA"/>
    <a:srgbClr val="433E8A"/>
    <a:srgbClr val="BAB7DF"/>
    <a:srgbClr val="34306A"/>
    <a:srgbClr val="4A084C"/>
    <a:srgbClr val="F39FF5"/>
    <a:srgbClr val="B638B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6370" autoAdjust="0"/>
  </p:normalViewPr>
  <p:slideViewPr>
    <p:cSldViewPr snapToGrid="0" showGuides="1">
      <p:cViewPr varScale="1">
        <p:scale>
          <a:sx n="87" d="100"/>
          <a:sy n="87" d="100"/>
        </p:scale>
        <p:origin x="480" y="77"/>
      </p:cViewPr>
      <p:guideLst>
        <p:guide orient="horz" pos="2137"/>
        <p:guide pos="381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2647CA-90E2-4B1B-956A-E75C9E0C9427}" type="datetimeFigureOut">
              <a:rPr lang="ko-KR" altLang="en-US" smtClean="0"/>
              <a:t>2021-02-06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7D69D1-19B0-4795-B463-1F230A173C9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59137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안녕하세요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ko-KR" altLang="en-US" dirty="0" err="1"/>
              <a:t>소독가들을</a:t>
            </a:r>
            <a:r>
              <a:rPr lang="ko-KR" altLang="en-US" dirty="0"/>
              <a:t> 위한 다독 장려 프로젝트</a:t>
            </a:r>
            <a:r>
              <a:rPr lang="en-US" altLang="ko-KR" dirty="0"/>
              <a:t>, </a:t>
            </a:r>
            <a:r>
              <a:rPr lang="ko-KR" altLang="en-US" dirty="0" err="1"/>
              <a:t>다독다독을</a:t>
            </a:r>
            <a:r>
              <a:rPr lang="ko-KR" altLang="en-US" dirty="0"/>
              <a:t> 개발한 팀 </a:t>
            </a:r>
            <a:r>
              <a:rPr lang="ko-KR" altLang="en-US" dirty="0" err="1"/>
              <a:t>소독가들입니다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7D69D1-19B0-4795-B463-1F230A173C93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61328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혹시 </a:t>
            </a:r>
            <a:r>
              <a:rPr lang="en-US" altLang="ko-KR" dirty="0" err="1"/>
              <a:t>epub</a:t>
            </a:r>
            <a:r>
              <a:rPr lang="en-US" altLang="ko-KR" dirty="0"/>
              <a:t> </a:t>
            </a:r>
            <a:r>
              <a:rPr lang="ko-KR" altLang="en-US" dirty="0"/>
              <a:t>파일에 대해 아시는 분 </a:t>
            </a:r>
            <a:r>
              <a:rPr lang="ko-KR" altLang="en-US" dirty="0" err="1"/>
              <a:t>계신가요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네</a:t>
            </a:r>
            <a:r>
              <a:rPr lang="en-US" altLang="ko-KR" dirty="0"/>
              <a:t>. </a:t>
            </a:r>
            <a:r>
              <a:rPr lang="en-US" altLang="ko-KR" dirty="0" err="1"/>
              <a:t>Epub</a:t>
            </a:r>
            <a:r>
              <a:rPr lang="ko-KR" altLang="en-US" dirty="0"/>
              <a:t>은 앞서 </a:t>
            </a:r>
            <a:r>
              <a:rPr lang="ko-KR" altLang="en-US" dirty="0" err="1"/>
              <a:t>말씀드렸다시피</a:t>
            </a:r>
            <a:r>
              <a:rPr lang="ko-KR" altLang="en-US" dirty="0"/>
              <a:t> </a:t>
            </a:r>
            <a:r>
              <a:rPr lang="en-US" altLang="ko-KR" dirty="0"/>
              <a:t>e-book </a:t>
            </a:r>
            <a:r>
              <a:rPr lang="ko-KR" altLang="en-US" dirty="0"/>
              <a:t>파일입니다</a:t>
            </a:r>
            <a:r>
              <a:rPr lang="en-US" altLang="ko-KR" dirty="0"/>
              <a:t>.</a:t>
            </a:r>
          </a:p>
          <a:p>
            <a:r>
              <a:rPr lang="en-US" altLang="ko-KR" dirty="0" err="1"/>
              <a:t>Epub</a:t>
            </a:r>
            <a:r>
              <a:rPr lang="ko-KR" altLang="en-US" dirty="0"/>
              <a:t>은 국제 디지털 출판 포럼에서 제정한 전자서적 표준으로</a:t>
            </a:r>
            <a:r>
              <a:rPr lang="en-US" altLang="ko-KR" dirty="0"/>
              <a:t>, </a:t>
            </a:r>
            <a:r>
              <a:rPr lang="ko-KR" altLang="en-US" dirty="0"/>
              <a:t>각기 다른 전자책 콘텐츠와 </a:t>
            </a:r>
            <a:r>
              <a:rPr lang="en-US" altLang="ko-KR" dirty="0"/>
              <a:t>e-book</a:t>
            </a:r>
            <a:r>
              <a:rPr lang="ko-KR" altLang="en-US" dirty="0"/>
              <a:t>을 읽는 단말기 간의 호환성 문제를 해소해줄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저희 프로젝트 </a:t>
            </a:r>
            <a:r>
              <a:rPr lang="ko-KR" altLang="en-US" dirty="0" err="1"/>
              <a:t>다독다독도</a:t>
            </a:r>
            <a:r>
              <a:rPr lang="ko-KR" altLang="en-US" dirty="0"/>
              <a:t> 이 </a:t>
            </a:r>
            <a:r>
              <a:rPr lang="en-US" altLang="ko-KR" dirty="0" err="1"/>
              <a:t>epub</a:t>
            </a:r>
            <a:r>
              <a:rPr lang="en-US" altLang="ko-KR" dirty="0"/>
              <a:t> </a:t>
            </a:r>
            <a:r>
              <a:rPr lang="ko-KR" altLang="en-US" dirty="0"/>
              <a:t>파일 규정에 따라 외부 </a:t>
            </a:r>
            <a:r>
              <a:rPr lang="en-US" altLang="ko-KR" dirty="0"/>
              <a:t>e-book viewer</a:t>
            </a:r>
            <a:r>
              <a:rPr lang="ko-KR" altLang="en-US" dirty="0"/>
              <a:t>에서 읽을 수 있도록 제작하였습니다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7D69D1-19B0-4795-B463-1F230A173C93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96601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 </a:t>
            </a:r>
            <a:r>
              <a:rPr lang="ko-KR" altLang="en-US" dirty="0" err="1"/>
              <a:t>다독다독을</a:t>
            </a:r>
            <a:r>
              <a:rPr lang="ko-KR" altLang="en-US" dirty="0"/>
              <a:t> 개발하기 위해 사용한 도구들입니다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Front-end</a:t>
            </a:r>
            <a:r>
              <a:rPr lang="ko-KR" altLang="en-US" dirty="0"/>
              <a:t>에서는 </a:t>
            </a:r>
            <a:r>
              <a:rPr lang="en-US" altLang="ko-KR" dirty="0" err="1"/>
              <a:t>vue</a:t>
            </a:r>
            <a:r>
              <a:rPr lang="en-US" altLang="ko-KR" dirty="0"/>
              <a:t>, </a:t>
            </a:r>
            <a:r>
              <a:rPr lang="en-US" altLang="ko-KR" dirty="0" err="1"/>
              <a:t>vuetify</a:t>
            </a:r>
            <a:r>
              <a:rPr lang="en-US" altLang="ko-KR" dirty="0"/>
              <a:t>, electron</a:t>
            </a:r>
            <a:r>
              <a:rPr lang="ko-KR" altLang="en-US" dirty="0"/>
              <a:t>을 사용하였고</a:t>
            </a:r>
            <a:r>
              <a:rPr lang="en-US" altLang="ko-KR" dirty="0"/>
              <a:t>, back-end</a:t>
            </a:r>
            <a:r>
              <a:rPr lang="ko-KR" altLang="en-US" dirty="0"/>
              <a:t>는 </a:t>
            </a:r>
            <a:r>
              <a:rPr lang="en-US" altLang="ko-KR" dirty="0" err="1"/>
              <a:t>springboot</a:t>
            </a:r>
            <a:r>
              <a:rPr lang="ko-KR" altLang="en-US" dirty="0"/>
              <a:t>와 </a:t>
            </a:r>
            <a:r>
              <a:rPr lang="en-US" altLang="ko-KR" dirty="0" err="1"/>
              <a:t>mongodb</a:t>
            </a:r>
            <a:r>
              <a:rPr lang="ko-KR" altLang="en-US" dirty="0"/>
              <a:t>로 구축하였습니다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낯익은 툴들 사이에서 저 가운데에 있는 </a:t>
            </a:r>
            <a:r>
              <a:rPr lang="en-US" altLang="ko-KR" dirty="0"/>
              <a:t>electron</a:t>
            </a:r>
            <a:r>
              <a:rPr lang="ko-KR" altLang="en-US" dirty="0"/>
              <a:t>은 조금 생소하지 </a:t>
            </a:r>
            <a:r>
              <a:rPr lang="ko-KR" altLang="en-US" dirty="0" err="1"/>
              <a:t>않으신가요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7D69D1-19B0-4795-B463-1F230A173C93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51101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그래서 </a:t>
            </a:r>
            <a:r>
              <a:rPr lang="ko-KR" altLang="en-US" dirty="0" err="1"/>
              <a:t>간략하게나마</a:t>
            </a:r>
            <a:r>
              <a:rPr lang="ko-KR" altLang="en-US" dirty="0"/>
              <a:t> </a:t>
            </a:r>
            <a:r>
              <a:rPr lang="en-US" altLang="ko-KR" dirty="0"/>
              <a:t>electron</a:t>
            </a:r>
            <a:r>
              <a:rPr lang="ko-KR" altLang="en-US" dirty="0"/>
              <a:t>에 대해 소개해드리겠습니다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Electron</a:t>
            </a:r>
            <a:r>
              <a:rPr lang="ko-KR" altLang="en-US" dirty="0"/>
              <a:t>이란 </a:t>
            </a:r>
            <a:r>
              <a:rPr lang="en-US" altLang="ko-KR" dirty="0" err="1"/>
              <a:t>javascript</a:t>
            </a:r>
            <a:r>
              <a:rPr lang="en-US" altLang="ko-KR" dirty="0"/>
              <a:t>, HTML, CSS</a:t>
            </a:r>
            <a:r>
              <a:rPr lang="ko-KR" altLang="en-US" dirty="0"/>
              <a:t>를 사용하여 </a:t>
            </a:r>
            <a:r>
              <a:rPr lang="en-US" altLang="ko-KR" dirty="0"/>
              <a:t>desktop </a:t>
            </a:r>
            <a:r>
              <a:rPr lang="ko-KR" altLang="en-US" dirty="0"/>
              <a:t>앱을 제작해주는 </a:t>
            </a:r>
            <a:r>
              <a:rPr lang="en-US" altLang="ko-KR" dirty="0"/>
              <a:t>tool 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하단에 보이는</a:t>
            </a:r>
            <a:r>
              <a:rPr lang="en-US" altLang="ko-KR" dirty="0"/>
              <a:t>, </a:t>
            </a:r>
            <a:r>
              <a:rPr lang="ko-KR" altLang="en-US" dirty="0"/>
              <a:t>우리에게 너무나 친숙한 </a:t>
            </a:r>
            <a:r>
              <a:rPr lang="en-US" altLang="ko-KR" dirty="0"/>
              <a:t>vs</a:t>
            </a:r>
            <a:r>
              <a:rPr lang="ko-KR" altLang="en-US" dirty="0"/>
              <a:t> </a:t>
            </a:r>
            <a:r>
              <a:rPr lang="en-US" altLang="ko-KR" dirty="0"/>
              <a:t>code</a:t>
            </a:r>
            <a:r>
              <a:rPr lang="ko-KR" altLang="en-US" dirty="0"/>
              <a:t>와 </a:t>
            </a:r>
            <a:r>
              <a:rPr lang="en-US" altLang="ko-KR" dirty="0"/>
              <a:t>discord</a:t>
            </a:r>
            <a:r>
              <a:rPr lang="ko-KR" altLang="en-US" dirty="0"/>
              <a:t>도 </a:t>
            </a:r>
            <a:r>
              <a:rPr lang="en-US" altLang="ko-KR" dirty="0"/>
              <a:t>electron</a:t>
            </a:r>
            <a:r>
              <a:rPr lang="ko-KR" altLang="en-US" dirty="0"/>
              <a:t>으로 만들어진 </a:t>
            </a:r>
            <a:r>
              <a:rPr lang="en-US" altLang="ko-KR" dirty="0"/>
              <a:t>desktop Application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7D69D1-19B0-4795-B463-1F230A173C93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28237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 팀의 개발 일정입니다</a:t>
            </a:r>
            <a:r>
              <a:rPr lang="en-US" altLang="ko-KR" dirty="0"/>
              <a:t>. 1</a:t>
            </a:r>
            <a:r>
              <a:rPr lang="ko-KR" altLang="en-US" dirty="0"/>
              <a:t>주차에는 함께 아이디어 회의와 프로젝트 기획에 힘썼고</a:t>
            </a:r>
            <a:r>
              <a:rPr lang="en-US" altLang="ko-KR" dirty="0"/>
              <a:t>, </a:t>
            </a:r>
            <a:r>
              <a:rPr lang="ko-KR" altLang="en-US" dirty="0"/>
              <a:t>이후에 포지션을 나누어 작업을 해 나갔습니다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7D69D1-19B0-4795-B463-1F230A173C93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15226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그러면 이제 </a:t>
            </a:r>
            <a:r>
              <a:rPr lang="ko-KR" altLang="en-US" dirty="0" err="1"/>
              <a:t>다독다독의</a:t>
            </a:r>
            <a:r>
              <a:rPr lang="ko-KR" altLang="en-US" dirty="0"/>
              <a:t> 시연 영상을 통해 </a:t>
            </a:r>
            <a:r>
              <a:rPr lang="en-US" altLang="ko-KR" dirty="0"/>
              <a:t>3</a:t>
            </a:r>
            <a:r>
              <a:rPr lang="ko-KR" altLang="en-US" dirty="0"/>
              <a:t>주차까지의 개발 결과물을 보여드리겠습니다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7D69D1-19B0-4795-B463-1F230A173C93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80465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저희의 향후 계획을 말씀드리겠습니다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우선</a:t>
            </a:r>
            <a:r>
              <a:rPr lang="en-US" altLang="ko-KR" dirty="0"/>
              <a:t>, </a:t>
            </a:r>
            <a:r>
              <a:rPr lang="ko-KR" altLang="en-US" dirty="0"/>
              <a:t>마크다운 커맨드를 도입할 것입니다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&lt;h1&gt;</a:t>
            </a:r>
            <a:r>
              <a:rPr lang="ko-KR" altLang="en-US" dirty="0"/>
              <a:t> 태그보다는 </a:t>
            </a:r>
            <a:r>
              <a:rPr lang="en-US" altLang="ko-KR" dirty="0"/>
              <a:t># </a:t>
            </a:r>
            <a:r>
              <a:rPr lang="ko-KR" altLang="en-US" dirty="0"/>
              <a:t>하나가 편한 우리를 위해</a:t>
            </a:r>
            <a:r>
              <a:rPr lang="en-US" altLang="ko-KR" dirty="0"/>
              <a:t>,</a:t>
            </a:r>
            <a:r>
              <a:rPr lang="ko-KR" altLang="en-US" dirty="0"/>
              <a:t> 개발자 친화적인 요소를 추가할 예정입니다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그리고 서버와의 연동 과정에서 사용자가 작성한 파일들을 자동 저장해줄 수 있는 기능을 구현할 것입니다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마지막으로 </a:t>
            </a:r>
            <a:r>
              <a:rPr lang="en-US" altLang="ko-KR" dirty="0"/>
              <a:t>e-book</a:t>
            </a:r>
            <a:r>
              <a:rPr lang="ko-KR" altLang="en-US" dirty="0"/>
              <a:t>을 작성한 뒤</a:t>
            </a:r>
            <a:r>
              <a:rPr lang="en-US" altLang="ko-KR" dirty="0"/>
              <a:t>, </a:t>
            </a:r>
            <a:r>
              <a:rPr lang="ko-KR" altLang="en-US" dirty="0"/>
              <a:t>다른 사용자와 공유할 수 있는 커뮤니티를 구축할 계획입니다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7D69D1-19B0-4795-B463-1F230A173C93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568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커뮤니티에 대한 </a:t>
            </a:r>
            <a:r>
              <a:rPr lang="ko-KR" altLang="en-US" dirty="0" err="1"/>
              <a:t>와이어프레임입니다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사용자가 출판한 이북을 다른 사용자가 읽을 수 있고</a:t>
            </a:r>
            <a:r>
              <a:rPr lang="en-US" altLang="ko-KR" dirty="0"/>
              <a:t>, </a:t>
            </a:r>
            <a:r>
              <a:rPr lang="ko-KR" altLang="en-US" dirty="0"/>
              <a:t>반응도 남길 수 있는 커뮤니티를 계획하고 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7D69D1-19B0-4795-B463-1F230A173C93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32318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이로 인한 기대효과입니다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Html</a:t>
            </a:r>
            <a:r>
              <a:rPr lang="ko-KR" altLang="en-US" dirty="0"/>
              <a:t> 구조와 태그가 낯선 사용자들에게 시중 블로그나 카페에서 자주 볼 수 있는 에디터 </a:t>
            </a:r>
            <a:r>
              <a:rPr lang="en-US" altLang="ko-KR" dirty="0" err="1"/>
              <a:t>gui</a:t>
            </a:r>
            <a:r>
              <a:rPr lang="ko-KR" altLang="en-US" dirty="0"/>
              <a:t>를 통해 쉽게 </a:t>
            </a:r>
            <a:r>
              <a:rPr lang="en-US" altLang="ko-KR" dirty="0"/>
              <a:t>e-book</a:t>
            </a:r>
            <a:r>
              <a:rPr lang="ko-KR" altLang="en-US" dirty="0"/>
              <a:t>을 제작해주는 것</a:t>
            </a:r>
            <a:r>
              <a:rPr lang="en-US" altLang="ko-KR" dirty="0"/>
              <a:t>,</a:t>
            </a:r>
          </a:p>
          <a:p>
            <a:r>
              <a:rPr lang="en-US" altLang="ko-KR" dirty="0"/>
              <a:t>Markdown</a:t>
            </a:r>
            <a:r>
              <a:rPr lang="ko-KR" altLang="en-US" dirty="0"/>
              <a:t>으로 문서를 작성하는 것에 익숙한 개발자들을 위한 마크다운 커맨드 도입으로 </a:t>
            </a:r>
            <a:r>
              <a:rPr lang="en-US" altLang="ko-KR" dirty="0"/>
              <a:t>1</a:t>
            </a:r>
            <a:r>
              <a:rPr lang="ko-KR" altLang="en-US" dirty="0"/>
              <a:t>인 출판 접근성을 확대합니다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그리고 </a:t>
            </a:r>
            <a:r>
              <a:rPr lang="en-US" altLang="ko-KR" dirty="0"/>
              <a:t>e-book </a:t>
            </a:r>
            <a:r>
              <a:rPr lang="ko-KR" altLang="en-US" dirty="0"/>
              <a:t>제작부터 배포까지</a:t>
            </a:r>
            <a:r>
              <a:rPr lang="en-US" altLang="ko-KR" dirty="0"/>
              <a:t>, </a:t>
            </a:r>
            <a:r>
              <a:rPr lang="ko-KR" altLang="en-US" dirty="0"/>
              <a:t>다독다독 내에서 모두 해결함으로써 전자책 커뮤니티를 활성화합니다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마지막으로 </a:t>
            </a:r>
            <a:r>
              <a:rPr lang="ko-KR" altLang="en-US" dirty="0" err="1"/>
              <a:t>다독다독에서</a:t>
            </a:r>
            <a:r>
              <a:rPr lang="ko-KR" altLang="en-US" dirty="0"/>
              <a:t> 만들어진 </a:t>
            </a:r>
            <a:r>
              <a:rPr lang="en-US" altLang="ko-KR" dirty="0" err="1"/>
              <a:t>epub</a:t>
            </a:r>
            <a:r>
              <a:rPr lang="ko-KR" altLang="en-US" dirty="0"/>
              <a:t>파일은 국제적인 표준을 따르므로</a:t>
            </a:r>
            <a:r>
              <a:rPr lang="en-US" altLang="ko-KR" dirty="0"/>
              <a:t>, </a:t>
            </a:r>
            <a:r>
              <a:rPr lang="ko-KR" altLang="en-US" dirty="0"/>
              <a:t>어느 전자책 플랫폼에서도 출판이 가능합니다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7D69D1-19B0-4795-B463-1F230A173C93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81857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이상으로 </a:t>
            </a:r>
            <a:r>
              <a:rPr lang="ko-KR" altLang="en-US" dirty="0" err="1"/>
              <a:t>소독가들의</a:t>
            </a:r>
            <a:r>
              <a:rPr lang="ko-KR" altLang="en-US" dirty="0"/>
              <a:t> 다독다독 발표를 마치겠습니다</a:t>
            </a:r>
            <a:r>
              <a:rPr lang="en-US" altLang="ko-KR" dirty="0"/>
              <a:t>. </a:t>
            </a:r>
            <a:r>
              <a:rPr lang="ko-KR" altLang="en-US" dirty="0"/>
              <a:t>감사합니다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7D69D1-19B0-4795-B463-1F230A173C93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90516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본격적인 발표에 앞서</a:t>
            </a:r>
            <a:r>
              <a:rPr lang="en-US" altLang="ko-KR" dirty="0"/>
              <a:t>, </a:t>
            </a:r>
            <a:r>
              <a:rPr lang="ko-KR" altLang="en-US" dirty="0" err="1"/>
              <a:t>소독가들을</a:t>
            </a:r>
            <a:r>
              <a:rPr lang="ko-KR" altLang="en-US" dirty="0"/>
              <a:t> 소개하겠습니다</a:t>
            </a:r>
            <a:r>
              <a:rPr lang="en-US" altLang="ko-KR" dirty="0"/>
              <a:t>. Backend</a:t>
            </a:r>
            <a:r>
              <a:rPr lang="ko-KR" altLang="en-US" dirty="0"/>
              <a:t>를 맡은 </a:t>
            </a:r>
            <a:r>
              <a:rPr lang="ko-KR" altLang="en-US" dirty="0" err="1"/>
              <a:t>강세준</a:t>
            </a:r>
            <a:r>
              <a:rPr lang="en-US" altLang="ko-KR" dirty="0"/>
              <a:t>, </a:t>
            </a:r>
            <a:r>
              <a:rPr lang="ko-KR" altLang="en-US" dirty="0" err="1"/>
              <a:t>최낙훈</a:t>
            </a:r>
            <a:r>
              <a:rPr lang="en-US" altLang="ko-KR" dirty="0"/>
              <a:t>, Frontend</a:t>
            </a:r>
            <a:r>
              <a:rPr lang="ko-KR" altLang="en-US" dirty="0"/>
              <a:t>를 맡은 </a:t>
            </a:r>
            <a:r>
              <a:rPr lang="ko-KR" altLang="en-US" dirty="0" err="1"/>
              <a:t>강채원</a:t>
            </a:r>
            <a:r>
              <a:rPr lang="en-US" altLang="ko-KR" dirty="0"/>
              <a:t>, </a:t>
            </a:r>
            <a:r>
              <a:rPr lang="ko-KR" altLang="en-US" dirty="0"/>
              <a:t>김혜민</a:t>
            </a:r>
            <a:r>
              <a:rPr lang="en-US" altLang="ko-KR" dirty="0"/>
              <a:t>, </a:t>
            </a:r>
            <a:r>
              <a:rPr lang="ko-KR" altLang="en-US" dirty="0" err="1"/>
              <a:t>장주빈</a:t>
            </a:r>
            <a:r>
              <a:rPr lang="en-US" altLang="ko-KR" dirty="0"/>
              <a:t>, </a:t>
            </a:r>
            <a:r>
              <a:rPr lang="ko-KR" altLang="en-US" dirty="0"/>
              <a:t>그리고 저 최나현 총 여섯 명의 팀원으로 구성되어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7D69D1-19B0-4795-B463-1F230A173C93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16369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이번 발표의 목차입니다</a:t>
            </a:r>
            <a:r>
              <a:rPr lang="en-US" altLang="ko-KR" dirty="0"/>
              <a:t>. </a:t>
            </a:r>
            <a:r>
              <a:rPr lang="ko-KR" altLang="en-US" dirty="0"/>
              <a:t>기획 배경부터 기대효과까지 차례대로 진행하겠습니다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7D69D1-19B0-4795-B463-1F230A173C93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22363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다들 </a:t>
            </a:r>
            <a:r>
              <a:rPr lang="en-US" altLang="ko-KR" dirty="0"/>
              <a:t>‘1</a:t>
            </a:r>
            <a:r>
              <a:rPr lang="ko-KR" altLang="en-US" dirty="0"/>
              <a:t>인 출판사</a:t>
            </a:r>
            <a:r>
              <a:rPr lang="en-US" altLang="ko-KR" dirty="0"/>
              <a:t>＇</a:t>
            </a:r>
            <a:r>
              <a:rPr lang="ko-KR" altLang="en-US" dirty="0"/>
              <a:t>라는 말을 들어보셨나요</a:t>
            </a:r>
            <a:r>
              <a:rPr lang="en-US" altLang="ko-KR" dirty="0"/>
              <a:t>?</a:t>
            </a:r>
            <a:r>
              <a:rPr lang="ko-KR" altLang="en-US" baseline="0" dirty="0"/>
              <a:t> </a:t>
            </a:r>
            <a:r>
              <a:rPr lang="en-US" altLang="ko-KR" baseline="0" dirty="0"/>
              <a:t>(1~2</a:t>
            </a:r>
            <a:r>
              <a:rPr lang="ko-KR" altLang="en-US" baseline="0" dirty="0" err="1"/>
              <a:t>초정도</a:t>
            </a:r>
            <a:r>
              <a:rPr lang="ko-KR" altLang="en-US" baseline="0" dirty="0"/>
              <a:t> 쉬고</a:t>
            </a:r>
            <a:r>
              <a:rPr lang="en-US" altLang="ko-KR" baseline="0" dirty="0"/>
              <a:t>)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7D69D1-19B0-4795-B463-1F230A173C93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10643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보통 출판 프로세스는 다음과 같은 방식으로 이루어져 있습니다</a:t>
            </a:r>
            <a:endParaRPr lang="en-US" altLang="ko-KR" dirty="0"/>
          </a:p>
          <a:p>
            <a:r>
              <a:rPr lang="ko-KR" altLang="en-US" dirty="0"/>
              <a:t>작가가 원고를 작성합니다</a:t>
            </a:r>
            <a:r>
              <a:rPr lang="en-US" altLang="ko-KR" dirty="0"/>
              <a:t>. </a:t>
            </a:r>
            <a:r>
              <a:rPr lang="ko-KR" altLang="en-US" dirty="0"/>
              <a:t>그 후</a:t>
            </a:r>
            <a:r>
              <a:rPr lang="en-US" altLang="ko-KR" dirty="0"/>
              <a:t>, </a:t>
            </a:r>
            <a:r>
              <a:rPr lang="ko-KR" altLang="en-US" dirty="0"/>
              <a:t>출판사를 통해 책 제작</a:t>
            </a:r>
            <a:r>
              <a:rPr lang="en-US" altLang="ko-KR" dirty="0"/>
              <a:t>, </a:t>
            </a:r>
            <a:r>
              <a:rPr lang="ko-KR" altLang="en-US" dirty="0"/>
              <a:t>홍보</a:t>
            </a:r>
            <a:r>
              <a:rPr lang="en-US" altLang="ko-KR" dirty="0"/>
              <a:t>, </a:t>
            </a:r>
            <a:r>
              <a:rPr lang="ko-KR" altLang="en-US" dirty="0"/>
              <a:t>유통을 하게 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모든 유통이 그렇다시피</a:t>
            </a:r>
            <a:r>
              <a:rPr lang="en-US" altLang="ko-KR" dirty="0"/>
              <a:t>, </a:t>
            </a:r>
            <a:r>
              <a:rPr lang="ko-KR" altLang="en-US" dirty="0"/>
              <a:t>책 또한 중간 단계인 출판사가 큰 수익을 가져가게 되는데</a:t>
            </a:r>
            <a:r>
              <a:rPr lang="en-US" altLang="ko-KR" dirty="0"/>
              <a:t>, </a:t>
            </a:r>
            <a:r>
              <a:rPr lang="ko-KR" altLang="en-US" dirty="0"/>
              <a:t>그 비율이 자그마치 </a:t>
            </a:r>
            <a:r>
              <a:rPr lang="en-US" altLang="ko-KR" dirty="0"/>
              <a:t>40~ 60%</a:t>
            </a:r>
            <a:r>
              <a:rPr lang="ko-KR" altLang="en-US" dirty="0"/>
              <a:t>에</a:t>
            </a:r>
            <a:r>
              <a:rPr lang="en-US" altLang="ko-KR" dirty="0"/>
              <a:t> </a:t>
            </a:r>
            <a:r>
              <a:rPr lang="ko-KR" altLang="en-US" dirty="0"/>
              <a:t>달한다고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그래서 작가에게 돌아오는 인세는 수익의 </a:t>
            </a:r>
            <a:r>
              <a:rPr lang="en-US" altLang="ko-KR" dirty="0"/>
              <a:t>10% </a:t>
            </a:r>
            <a:r>
              <a:rPr lang="ko-KR" altLang="en-US" dirty="0"/>
              <a:t>안팎이 되는 구조입니다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7D69D1-19B0-4795-B463-1F230A173C93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42777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막연하게 인생에 한 번쯤 내 책을 출판하고 싶다는 </a:t>
            </a:r>
            <a:r>
              <a:rPr lang="ko-KR" altLang="en-US" dirty="0" err="1"/>
              <a:t>버킷리스트를</a:t>
            </a:r>
            <a:r>
              <a:rPr lang="ko-KR" altLang="en-US" dirty="0"/>
              <a:t> 품은 사람들에게 이러한 프로세스는 큰 </a:t>
            </a:r>
            <a:r>
              <a:rPr lang="ko-KR" altLang="en-US" dirty="0" err="1"/>
              <a:t>진입장벽입니다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 결과</a:t>
            </a:r>
            <a:r>
              <a:rPr lang="en-US" altLang="ko-KR" dirty="0"/>
              <a:t>,</a:t>
            </a:r>
            <a:r>
              <a:rPr lang="ko-KR" altLang="en-US" dirty="0"/>
              <a:t> 출판산업의 극심한 불황에도 </a:t>
            </a:r>
            <a:r>
              <a:rPr lang="en-US" altLang="ko-KR" dirty="0"/>
              <a:t>1~2</a:t>
            </a:r>
            <a:r>
              <a:rPr lang="ko-KR" altLang="en-US" dirty="0"/>
              <a:t>인 소규모 출판사가 활기를 띠기 시작했습니다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아직  사용자들에게 편의성을 극대화해줄 프로젝트를 구상하기 시작했습니다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E-book </a:t>
            </a:r>
            <a:r>
              <a:rPr lang="ko-KR" altLang="en-US" dirty="0"/>
              <a:t>만드는 사람이 증가하는 추세다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https://www.wadiz.kr/web/campaign/detail/82641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7D69D1-19B0-4795-B463-1F230A173C93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72975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그래서 시장의 </a:t>
            </a:r>
            <a:r>
              <a:rPr lang="en-US" altLang="ko-KR" dirty="0"/>
              <a:t>e-book </a:t>
            </a:r>
            <a:r>
              <a:rPr lang="ko-KR" altLang="en-US" dirty="0"/>
              <a:t>파일 에디터를 분석해보았습니다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첫번째는 </a:t>
            </a:r>
            <a:r>
              <a:rPr lang="en-US" altLang="ko-KR" dirty="0"/>
              <a:t>wink </a:t>
            </a:r>
            <a:r>
              <a:rPr lang="ko-KR" altLang="en-US" dirty="0"/>
              <a:t>에디터입니다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한 눈에 보기 편한 레이아웃으로 손쉽게 </a:t>
            </a:r>
            <a:r>
              <a:rPr lang="en-US" altLang="ko-KR" dirty="0"/>
              <a:t>e-book </a:t>
            </a:r>
            <a:r>
              <a:rPr lang="ko-KR" altLang="en-US" dirty="0"/>
              <a:t>제작을 할 수 있지만 무려 </a:t>
            </a:r>
            <a:r>
              <a:rPr lang="en-US" altLang="ko-KR" dirty="0"/>
              <a:t>7</a:t>
            </a:r>
            <a:r>
              <a:rPr lang="ko-KR" altLang="en-US" dirty="0"/>
              <a:t>만 </a:t>
            </a:r>
            <a:r>
              <a:rPr lang="en-US" altLang="ko-KR" dirty="0"/>
              <a:t>7</a:t>
            </a:r>
            <a:r>
              <a:rPr lang="ko-KR" altLang="en-US" dirty="0"/>
              <a:t>천원이라는 금액으로 구매해야 하는 프로그램입니다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종사자가 아닌 일반인들에게는 분명히 부담이 될 가격입니다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7D69D1-19B0-4795-B463-1F230A173C93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07999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Wingdings" panose="05000000000000000000" pitchFamily="2" charset="2"/>
              <a:buNone/>
            </a:pPr>
            <a:r>
              <a:rPr lang="ko-KR" altLang="en-US" dirty="0"/>
              <a:t>다음은 많은 </a:t>
            </a:r>
            <a:r>
              <a:rPr lang="en-US" altLang="ko-KR" dirty="0"/>
              <a:t>e-book </a:t>
            </a:r>
            <a:r>
              <a:rPr lang="ko-KR" altLang="en-US" dirty="0"/>
              <a:t>작가들이 사용한다는 </a:t>
            </a:r>
            <a:r>
              <a:rPr lang="en-US" altLang="ko-KR" dirty="0"/>
              <a:t>sigil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ko-KR" altLang="en-US" dirty="0"/>
              <a:t>이전 윙크 에디터와는 다르게 사용자 친화적이지 못한 </a:t>
            </a:r>
            <a:r>
              <a:rPr lang="en-US" altLang="ko-KR" dirty="0"/>
              <a:t>UI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ko-KR" altLang="en-US" dirty="0"/>
              <a:t>또한</a:t>
            </a:r>
            <a:r>
              <a:rPr lang="en-US" altLang="ko-KR" dirty="0"/>
              <a:t>, </a:t>
            </a:r>
            <a:r>
              <a:rPr lang="ko-KR" altLang="en-US" dirty="0"/>
              <a:t>책에 입힐 스타일 태그를 일일이 다 작성해야 한다는 점에서 </a:t>
            </a:r>
            <a:r>
              <a:rPr lang="en-US" altLang="ko-KR" dirty="0"/>
              <a:t>html tag</a:t>
            </a:r>
            <a:r>
              <a:rPr lang="ko-KR" altLang="en-US" dirty="0"/>
              <a:t>에 </a:t>
            </a:r>
            <a:r>
              <a:rPr lang="ko-KR" altLang="en-US" dirty="0" err="1"/>
              <a:t>익숙치</a:t>
            </a:r>
            <a:r>
              <a:rPr lang="ko-KR" altLang="en-US" dirty="0"/>
              <a:t> 않은 초보 </a:t>
            </a:r>
            <a:r>
              <a:rPr lang="en-US" altLang="ko-KR" dirty="0"/>
              <a:t>e-book </a:t>
            </a:r>
            <a:r>
              <a:rPr lang="ko-KR" altLang="en-US" dirty="0"/>
              <a:t>작가들에게는 큰 부담감으로 다가오게 될 것입니다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7D69D1-19B0-4795-B463-1F230A173C93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11965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 서비스들의 단점을 보완해줄 수 있는 사용자 친화적 무료 </a:t>
            </a:r>
            <a:r>
              <a:rPr lang="en-US" altLang="ko-KR" dirty="0" err="1"/>
              <a:t>ebook</a:t>
            </a:r>
            <a:r>
              <a:rPr lang="en-US" altLang="ko-KR" dirty="0"/>
              <a:t> </a:t>
            </a:r>
            <a:r>
              <a:rPr lang="ko-KR" altLang="en-US" dirty="0"/>
              <a:t>편집기 </a:t>
            </a:r>
            <a:r>
              <a:rPr lang="ko-KR" altLang="en-US" dirty="0" err="1"/>
              <a:t>다독다독을</a:t>
            </a:r>
            <a:r>
              <a:rPr lang="ko-KR" altLang="en-US" dirty="0"/>
              <a:t> 기획하게 되었습니다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E-book</a:t>
            </a:r>
            <a:r>
              <a:rPr lang="ko-KR" altLang="en-US" dirty="0"/>
              <a:t> 파일인 </a:t>
            </a:r>
            <a:r>
              <a:rPr lang="en-US" altLang="ko-KR" dirty="0" err="1"/>
              <a:t>epub</a:t>
            </a:r>
            <a:r>
              <a:rPr lang="en-US" altLang="ko-KR" dirty="0"/>
              <a:t> </a:t>
            </a:r>
            <a:r>
              <a:rPr lang="ko-KR" altLang="en-US" dirty="0"/>
              <a:t>파일 제작을 지원하고 배포까지</a:t>
            </a:r>
            <a:r>
              <a:rPr lang="en-US" altLang="ko-KR" dirty="0"/>
              <a:t> </a:t>
            </a:r>
            <a:r>
              <a:rPr lang="ko-KR" altLang="en-US" dirty="0"/>
              <a:t>해주는 </a:t>
            </a:r>
            <a:r>
              <a:rPr lang="en-US" altLang="ko-KR" dirty="0"/>
              <a:t>desktop application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7D69D1-19B0-4795-B463-1F230A173C93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59454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8405A-2C03-41F5-933F-9C735004DEA5}" type="datetimeFigureOut">
              <a:rPr lang="ko-KR" altLang="en-US" smtClean="0"/>
              <a:t>2021-02-06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2348B9-FDDF-4A73-B9EE-101F7D645A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84921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8405A-2C03-41F5-933F-9C735004DEA5}" type="datetimeFigureOut">
              <a:rPr lang="ko-KR" altLang="en-US" smtClean="0"/>
              <a:t>2021-02-06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2348B9-FDDF-4A73-B9EE-101F7D645A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34521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8405A-2C03-41F5-933F-9C735004DEA5}" type="datetimeFigureOut">
              <a:rPr lang="ko-KR" altLang="en-US" smtClean="0"/>
              <a:t>2021-02-06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2348B9-FDDF-4A73-B9EE-101F7D645A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1402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8405A-2C03-41F5-933F-9C735004DEA5}" type="datetimeFigureOut">
              <a:rPr lang="ko-KR" altLang="en-US" smtClean="0"/>
              <a:t>2021-02-06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2348B9-FDDF-4A73-B9EE-101F7D645A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19744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8405A-2C03-41F5-933F-9C735004DEA5}" type="datetimeFigureOut">
              <a:rPr lang="ko-KR" altLang="en-US" smtClean="0"/>
              <a:t>2021-02-06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2348B9-FDDF-4A73-B9EE-101F7D645A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62992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8405A-2C03-41F5-933F-9C735004DEA5}" type="datetimeFigureOut">
              <a:rPr lang="ko-KR" altLang="en-US" smtClean="0"/>
              <a:t>2021-02-06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2348B9-FDDF-4A73-B9EE-101F7D645A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14773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8405A-2C03-41F5-933F-9C735004DEA5}" type="datetimeFigureOut">
              <a:rPr lang="ko-KR" altLang="en-US" smtClean="0"/>
              <a:t>2021-02-06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2348B9-FDDF-4A73-B9EE-101F7D645A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21121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8405A-2C03-41F5-933F-9C735004DEA5}" type="datetimeFigureOut">
              <a:rPr lang="ko-KR" altLang="en-US" smtClean="0"/>
              <a:t>2021-02-06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2348B9-FDDF-4A73-B9EE-101F7D645A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95759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8405A-2C03-41F5-933F-9C735004DEA5}" type="datetimeFigureOut">
              <a:rPr lang="ko-KR" altLang="en-US" smtClean="0"/>
              <a:t>2021-02-06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2348B9-FDDF-4A73-B9EE-101F7D645A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20978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8405A-2C03-41F5-933F-9C735004DEA5}" type="datetimeFigureOut">
              <a:rPr lang="ko-KR" altLang="en-US" smtClean="0"/>
              <a:t>2021-02-06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2348B9-FDDF-4A73-B9EE-101F7D645A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37485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8405A-2C03-41F5-933F-9C735004DEA5}" type="datetimeFigureOut">
              <a:rPr lang="ko-KR" altLang="en-US" smtClean="0"/>
              <a:t>2021-02-06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2348B9-FDDF-4A73-B9EE-101F7D645A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25328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68405A-2C03-41F5-933F-9C735004DEA5}" type="datetimeFigureOut">
              <a:rPr lang="ko-KR" altLang="en-US" smtClean="0"/>
              <a:t>2021-02-06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2348B9-FDDF-4A73-B9EE-101F7D645A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24233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jpg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jpe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3E8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816961" y="310625"/>
            <a:ext cx="559074" cy="559074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3E612677-E9EE-4625-8B7F-373A84B14F21}"/>
              </a:ext>
            </a:extLst>
          </p:cNvPr>
          <p:cNvGrpSpPr/>
          <p:nvPr/>
        </p:nvGrpSpPr>
        <p:grpSpPr>
          <a:xfrm>
            <a:off x="7898527" y="1376465"/>
            <a:ext cx="1308050" cy="4092179"/>
            <a:chOff x="7898527" y="1376465"/>
            <a:chExt cx="1308050" cy="4092179"/>
          </a:xfrm>
        </p:grpSpPr>
        <p:sp>
          <p:nvSpPr>
            <p:cNvPr id="19" name="TextBox 18"/>
            <p:cNvSpPr txBox="1"/>
            <p:nvPr/>
          </p:nvSpPr>
          <p:spPr>
            <a:xfrm>
              <a:off x="8329414" y="1586016"/>
              <a:ext cx="877163" cy="3793852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ko-KR" altLang="en-US" sz="4500" dirty="0">
                  <a:solidFill>
                    <a:schemeClr val="bg1"/>
                  </a:solidFill>
                  <a:latin typeface="DX시인과나" panose="02020600000000000000" pitchFamily="18" charset="-127"/>
                  <a:ea typeface="DX시인과나" panose="02020600000000000000" pitchFamily="18" charset="-127"/>
                </a:rPr>
                <a:t>다 독     다 독</a:t>
              </a:r>
              <a:endParaRPr lang="en-US" altLang="ko-KR" sz="4500" dirty="0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8396521" y="1528865"/>
              <a:ext cx="742950" cy="742950"/>
            </a:xfrm>
            <a:prstGeom prst="rect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8396521" y="2271815"/>
              <a:ext cx="742950" cy="742950"/>
            </a:xfrm>
            <a:prstGeom prst="rect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8396521" y="3014765"/>
              <a:ext cx="742950" cy="742950"/>
            </a:xfrm>
            <a:prstGeom prst="rect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8396521" y="3757715"/>
              <a:ext cx="742950" cy="742950"/>
            </a:xfrm>
            <a:prstGeom prst="rect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8396521" y="4500665"/>
              <a:ext cx="742950" cy="742950"/>
            </a:xfrm>
            <a:prstGeom prst="rect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8" name="직선 연결선 17"/>
            <p:cNvCxnSpPr>
              <a:cxnSpLocks/>
            </p:cNvCxnSpPr>
            <p:nvPr/>
          </p:nvCxnSpPr>
          <p:spPr>
            <a:xfrm>
              <a:off x="8396521" y="1376465"/>
              <a:ext cx="0" cy="4092179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/>
            <p:cNvCxnSpPr>
              <a:cxnSpLocks/>
            </p:cNvCxnSpPr>
            <p:nvPr/>
          </p:nvCxnSpPr>
          <p:spPr>
            <a:xfrm>
              <a:off x="9139471" y="1376465"/>
              <a:ext cx="0" cy="4092179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7898527" y="1663569"/>
              <a:ext cx="430887" cy="349566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DX시인과나" panose="02020600000000000000" pitchFamily="18" charset="-127"/>
                  <a:ea typeface="DX시인과나" panose="02020600000000000000" pitchFamily="18" charset="-127"/>
                </a:rPr>
                <a:t>소독가들을 위한 다독 장려 프로젝트</a:t>
              </a:r>
              <a:endParaRPr lang="en-US" altLang="ko-KR" sz="1600" dirty="0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952298" y="399011"/>
            <a:ext cx="430887" cy="454706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만든 이</a:t>
            </a:r>
            <a:endParaRPr lang="en-US" altLang="ko-KR" sz="1600" dirty="0">
              <a:solidFill>
                <a:schemeClr val="bg1"/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E99AE7F-5176-421F-B7B2-BCEC565CD8A0}"/>
              </a:ext>
            </a:extLst>
          </p:cNvPr>
          <p:cNvSpPr txBox="1"/>
          <p:nvPr/>
        </p:nvSpPr>
        <p:spPr>
          <a:xfrm>
            <a:off x="669749" y="418672"/>
            <a:ext cx="430887" cy="4438138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altLang="ko-KR" sz="1600" dirty="0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S</a:t>
            </a:r>
          </a:p>
          <a:p>
            <a:pPr algn="ctr">
              <a:lnSpc>
                <a:spcPct val="80000"/>
              </a:lnSpc>
            </a:pPr>
            <a:r>
              <a:rPr lang="en-US" altLang="ko-KR" sz="1600" dirty="0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S</a:t>
            </a:r>
          </a:p>
          <a:p>
            <a:pPr algn="ctr">
              <a:lnSpc>
                <a:spcPct val="80000"/>
              </a:lnSpc>
            </a:pPr>
            <a:r>
              <a:rPr lang="en-US" altLang="ko-KR" sz="1600" dirty="0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A</a:t>
            </a:r>
          </a:p>
          <a:p>
            <a:pPr algn="ctr">
              <a:lnSpc>
                <a:spcPct val="80000"/>
              </a:lnSpc>
            </a:pPr>
            <a:r>
              <a:rPr lang="en-US" altLang="ko-KR" sz="1600" dirty="0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F</a:t>
            </a:r>
          </a:p>
          <a:p>
            <a:pPr algn="ctr">
              <a:lnSpc>
                <a:spcPct val="80000"/>
              </a:lnSpc>
            </a:pPr>
            <a:r>
              <a:rPr lang="en-US" altLang="ko-KR" sz="1600" dirty="0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Y</a:t>
            </a:r>
          </a:p>
          <a:p>
            <a:pPr algn="ctr">
              <a:lnSpc>
                <a:spcPct val="80000"/>
              </a:lnSpc>
            </a:pPr>
            <a:endParaRPr lang="en-US" altLang="ko-KR" sz="1600" dirty="0">
              <a:solidFill>
                <a:schemeClr val="bg1"/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pPr algn="ctr">
              <a:lnSpc>
                <a:spcPct val="80000"/>
              </a:lnSpc>
            </a:pPr>
            <a:r>
              <a:rPr lang="en-US" altLang="ko-KR" sz="1600" dirty="0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4</a:t>
            </a:r>
          </a:p>
          <a:p>
            <a:pPr algn="ctr">
              <a:lnSpc>
                <a:spcPct val="80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기</a:t>
            </a:r>
            <a:endParaRPr lang="en-US" altLang="ko-KR" sz="1600" dirty="0">
              <a:solidFill>
                <a:schemeClr val="bg1"/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pPr algn="ctr">
              <a:lnSpc>
                <a:spcPct val="80000"/>
              </a:lnSpc>
            </a:pPr>
            <a:endParaRPr lang="en-US" altLang="ko-KR" sz="1600" dirty="0">
              <a:solidFill>
                <a:schemeClr val="bg1"/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pPr algn="ctr">
              <a:lnSpc>
                <a:spcPct val="80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서</a:t>
            </a:r>
            <a:endParaRPr lang="en-US" altLang="ko-KR" sz="1600" dirty="0">
              <a:solidFill>
                <a:schemeClr val="bg1"/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pPr algn="ctr">
              <a:lnSpc>
                <a:spcPct val="80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울</a:t>
            </a:r>
            <a:endParaRPr lang="en-US" altLang="ko-KR" sz="1600" dirty="0">
              <a:solidFill>
                <a:schemeClr val="bg1"/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pPr algn="ctr">
              <a:lnSpc>
                <a:spcPct val="80000"/>
              </a:lnSpc>
            </a:pPr>
            <a:endParaRPr lang="en-US" altLang="ko-KR" sz="1600" dirty="0">
              <a:solidFill>
                <a:schemeClr val="bg1"/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pPr algn="ctr">
              <a:lnSpc>
                <a:spcPct val="80000"/>
              </a:lnSpc>
            </a:pPr>
            <a:r>
              <a:rPr lang="en-US" altLang="ko-KR" sz="1600" dirty="0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1</a:t>
            </a:r>
          </a:p>
          <a:p>
            <a:pPr algn="ctr">
              <a:lnSpc>
                <a:spcPct val="80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반</a:t>
            </a:r>
            <a:endParaRPr lang="en-US" altLang="ko-KR" sz="1600" dirty="0">
              <a:solidFill>
                <a:schemeClr val="bg1"/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pPr algn="ctr">
              <a:lnSpc>
                <a:spcPct val="80000"/>
              </a:lnSpc>
            </a:pPr>
            <a:endParaRPr lang="en-US" altLang="ko-KR" sz="1600" dirty="0">
              <a:solidFill>
                <a:schemeClr val="bg1"/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pPr algn="ctr">
              <a:lnSpc>
                <a:spcPct val="80000"/>
              </a:lnSpc>
            </a:pPr>
            <a:r>
              <a:rPr lang="en-US" altLang="ko-KR" sz="1600" dirty="0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3</a:t>
            </a:r>
          </a:p>
          <a:p>
            <a:pPr algn="ctr">
              <a:lnSpc>
                <a:spcPct val="80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조</a:t>
            </a:r>
            <a:endParaRPr lang="en-US" altLang="ko-KR" sz="1600" dirty="0">
              <a:solidFill>
                <a:schemeClr val="bg1"/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pPr algn="ctr">
              <a:lnSpc>
                <a:spcPct val="80000"/>
              </a:lnSpc>
            </a:pPr>
            <a:endParaRPr lang="en-US" altLang="ko-KR" sz="1600" dirty="0">
              <a:solidFill>
                <a:schemeClr val="bg1"/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pPr algn="ctr">
              <a:lnSpc>
                <a:spcPct val="80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소</a:t>
            </a:r>
            <a:endParaRPr lang="en-US" altLang="ko-KR" sz="1600" dirty="0">
              <a:solidFill>
                <a:schemeClr val="bg1"/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pPr algn="ctr">
              <a:lnSpc>
                <a:spcPct val="80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독</a:t>
            </a:r>
            <a:endParaRPr lang="en-US" altLang="ko-KR" sz="1600" dirty="0">
              <a:solidFill>
                <a:schemeClr val="bg1"/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pPr algn="ctr">
              <a:lnSpc>
                <a:spcPct val="80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가</a:t>
            </a:r>
            <a:endParaRPr lang="en-US" altLang="ko-KR" sz="1600" dirty="0">
              <a:solidFill>
                <a:schemeClr val="bg1"/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pPr algn="ctr">
              <a:lnSpc>
                <a:spcPct val="80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들</a:t>
            </a:r>
            <a:endParaRPr lang="en-US" altLang="ko-KR" sz="1600" dirty="0">
              <a:solidFill>
                <a:schemeClr val="bg1"/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160765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" y="0"/>
            <a:ext cx="1409700" cy="6858000"/>
          </a:xfrm>
          <a:prstGeom prst="rect">
            <a:avLst/>
          </a:prstGeom>
          <a:solidFill>
            <a:srgbClr val="433E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E5E78A83-F063-45B6-824D-2CD48FECE1E7}"/>
              </a:ext>
            </a:extLst>
          </p:cNvPr>
          <p:cNvGrpSpPr/>
          <p:nvPr/>
        </p:nvGrpSpPr>
        <p:grpSpPr>
          <a:xfrm>
            <a:off x="1583033" y="1015449"/>
            <a:ext cx="954107" cy="3003580"/>
            <a:chOff x="8869508" y="2187544"/>
            <a:chExt cx="954107" cy="3003580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41AF5D5-2556-4B6A-BB6B-A00AD463ABE2}"/>
                </a:ext>
              </a:extLst>
            </p:cNvPr>
            <p:cNvSpPr txBox="1"/>
            <p:nvPr/>
          </p:nvSpPr>
          <p:spPr>
            <a:xfrm>
              <a:off x="9146507" y="2187544"/>
              <a:ext cx="677108" cy="2185214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DX시인과나" panose="02020600000000000000" pitchFamily="18" charset="-127"/>
                  <a:ea typeface="DX시인과나" panose="02020600000000000000" pitchFamily="18" charset="-127"/>
                </a:rPr>
                <a:t> </a:t>
              </a:r>
            </a:p>
            <a:p>
              <a:pPr algn="ctr">
                <a:lnSpc>
                  <a:spcPct val="70000"/>
                </a:lnSpc>
              </a:pPr>
              <a:r>
                <a:rPr lang="en-US" altLang="ko-KR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DX시인과나" panose="02020600000000000000" pitchFamily="18" charset="-127"/>
                  <a:ea typeface="DX시인과나" panose="02020600000000000000" pitchFamily="18" charset="-127"/>
                </a:rPr>
                <a:t>e</a:t>
              </a:r>
            </a:p>
            <a:p>
              <a:pPr algn="ctr">
                <a:lnSpc>
                  <a:spcPct val="70000"/>
                </a:lnSpc>
              </a:pPr>
              <a:r>
                <a:rPr lang="en-US" altLang="ko-KR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DX시인과나" panose="02020600000000000000" pitchFamily="18" charset="-127"/>
                  <a:ea typeface="DX시인과나" panose="02020600000000000000" pitchFamily="18" charset="-127"/>
                </a:rPr>
                <a:t>P</a:t>
              </a:r>
            </a:p>
            <a:p>
              <a:pPr algn="ctr">
                <a:lnSpc>
                  <a:spcPct val="70000"/>
                </a:lnSpc>
              </a:pPr>
              <a:r>
                <a:rPr lang="en-US" altLang="ko-KR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DX시인과나" panose="02020600000000000000" pitchFamily="18" charset="-127"/>
                  <a:ea typeface="DX시인과나" panose="02020600000000000000" pitchFamily="18" charset="-127"/>
                </a:rPr>
                <a:t>U</a:t>
              </a:r>
            </a:p>
            <a:p>
              <a:pPr algn="ctr">
                <a:lnSpc>
                  <a:spcPct val="70000"/>
                </a:lnSpc>
              </a:pPr>
              <a:r>
                <a:rPr lang="en-US" altLang="ko-KR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DX시인과나" panose="02020600000000000000" pitchFamily="18" charset="-127"/>
                  <a:ea typeface="DX시인과나" panose="02020600000000000000" pitchFamily="18" charset="-127"/>
                </a:rPr>
                <a:t>B</a:t>
              </a:r>
            </a:p>
            <a:p>
              <a:pPr algn="ctr">
                <a:lnSpc>
                  <a:spcPct val="70000"/>
                </a:lnSpc>
              </a:pPr>
              <a:r>
                <a:rPr lang="en-US" altLang="ko-KR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DX시인과나" panose="02020600000000000000" pitchFamily="18" charset="-127"/>
                  <a:ea typeface="DX시인과나" panose="02020600000000000000" pitchFamily="18" charset="-127"/>
                </a:rPr>
                <a:t> </a:t>
              </a:r>
            </a:p>
            <a:p>
              <a:pPr algn="ctr"/>
              <a:r>
                <a:rPr lang="ko-KR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DX시인과나" panose="02020600000000000000" pitchFamily="18" charset="-127"/>
                  <a:ea typeface="DX시인과나" panose="02020600000000000000" pitchFamily="18" charset="-127"/>
                </a:rPr>
                <a:t>이</a:t>
              </a:r>
              <a:endPara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endParaRPr>
            </a:p>
            <a:p>
              <a:pPr algn="ctr"/>
              <a:r>
                <a:rPr lang="ko-KR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DX시인과나" panose="02020600000000000000" pitchFamily="18" charset="-127"/>
                  <a:ea typeface="DX시인과나" panose="02020600000000000000" pitchFamily="18" charset="-127"/>
                </a:rPr>
                <a:t>란</a:t>
              </a:r>
              <a:endPara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endParaRPr>
            </a:p>
            <a:p>
              <a:pPr algn="ctr"/>
              <a:r>
                <a:rPr lang="en-US" altLang="ko-KR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DX시인과나" panose="02020600000000000000" pitchFamily="18" charset="-127"/>
                  <a:ea typeface="DX시인과나" panose="02020600000000000000" pitchFamily="18" charset="-127"/>
                </a:rPr>
                <a:t>?</a:t>
              </a:r>
            </a:p>
            <a:p>
              <a:pPr algn="ctr"/>
              <a:endPara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1002098-EB23-4AA7-8A06-609084780B8B}"/>
                </a:ext>
              </a:extLst>
            </p:cNvPr>
            <p:cNvSpPr txBox="1"/>
            <p:nvPr/>
          </p:nvSpPr>
          <p:spPr>
            <a:xfrm>
              <a:off x="8869508" y="2314573"/>
              <a:ext cx="615553" cy="2876551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ko-KR" altLang="en-US" sz="2800" dirty="0">
                  <a:latin typeface="DX시인과나" panose="02020600000000000000" pitchFamily="18" charset="-127"/>
                  <a:ea typeface="DX시인과나" panose="02020600000000000000" pitchFamily="18" charset="-127"/>
                </a:rPr>
                <a:t>프로젝트 소개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D7887868-CE42-44EE-BEAE-7E8EAF6313BC}"/>
              </a:ext>
            </a:extLst>
          </p:cNvPr>
          <p:cNvSpPr txBox="1"/>
          <p:nvPr/>
        </p:nvSpPr>
        <p:spPr>
          <a:xfrm>
            <a:off x="1733246" y="1147243"/>
            <a:ext cx="677108" cy="1231973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:  </a:t>
            </a:r>
          </a:p>
          <a:p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AE2ACB30-1852-44FA-92B7-7C38F8496712}"/>
              </a:ext>
            </a:extLst>
          </p:cNvPr>
          <p:cNvGrpSpPr/>
          <p:nvPr/>
        </p:nvGrpSpPr>
        <p:grpSpPr>
          <a:xfrm rot="20839264">
            <a:off x="527022" y="6084810"/>
            <a:ext cx="700811" cy="472248"/>
            <a:chOff x="546067" y="6110585"/>
            <a:chExt cx="700811" cy="472248"/>
          </a:xfrm>
        </p:grpSpPr>
        <p:sp>
          <p:nvSpPr>
            <p:cNvPr id="23" name="자유형 35">
              <a:extLst>
                <a:ext uri="{FF2B5EF4-FFF2-40B4-BE49-F238E27FC236}">
                  <a16:creationId xmlns:a16="http://schemas.microsoft.com/office/drawing/2014/main" id="{73D4EAC9-BCDF-4565-B2ED-E83E4E4A434E}"/>
                </a:ext>
              </a:extLst>
            </p:cNvPr>
            <p:cNvSpPr/>
            <p:nvPr/>
          </p:nvSpPr>
          <p:spPr>
            <a:xfrm>
              <a:off x="546067" y="6213144"/>
              <a:ext cx="160704" cy="320832"/>
            </a:xfrm>
            <a:custGeom>
              <a:avLst/>
              <a:gdLst>
                <a:gd name="connsiteX0" fmla="*/ 273324 w 273815"/>
                <a:gd name="connsiteY0" fmla="*/ 0 h 546648"/>
                <a:gd name="connsiteX1" fmla="*/ 273815 w 273815"/>
                <a:gd name="connsiteY1" fmla="*/ 50 h 546648"/>
                <a:gd name="connsiteX2" fmla="*/ 273815 w 273815"/>
                <a:gd name="connsiteY2" fmla="*/ 546599 h 546648"/>
                <a:gd name="connsiteX3" fmla="*/ 273324 w 273815"/>
                <a:gd name="connsiteY3" fmla="*/ 546648 h 546648"/>
                <a:gd name="connsiteX4" fmla="*/ 0 w 273815"/>
                <a:gd name="connsiteY4" fmla="*/ 273324 h 546648"/>
                <a:gd name="connsiteX5" fmla="*/ 273324 w 273815"/>
                <a:gd name="connsiteY5" fmla="*/ 0 h 546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3815" h="546648">
                  <a:moveTo>
                    <a:pt x="273324" y="0"/>
                  </a:moveTo>
                  <a:lnTo>
                    <a:pt x="273815" y="50"/>
                  </a:lnTo>
                  <a:lnTo>
                    <a:pt x="273815" y="546599"/>
                  </a:lnTo>
                  <a:lnTo>
                    <a:pt x="273324" y="546648"/>
                  </a:lnTo>
                  <a:cubicBezTo>
                    <a:pt x="122371" y="546648"/>
                    <a:pt x="0" y="424277"/>
                    <a:pt x="0" y="273324"/>
                  </a:cubicBezTo>
                  <a:cubicBezTo>
                    <a:pt x="0" y="122371"/>
                    <a:pt x="122371" y="0"/>
                    <a:pt x="27332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CF33843C-3350-447E-BEE1-4F1F06FC2C63}"/>
                </a:ext>
              </a:extLst>
            </p:cNvPr>
            <p:cNvSpPr/>
            <p:nvPr/>
          </p:nvSpPr>
          <p:spPr>
            <a:xfrm rot="20709709">
              <a:off x="613488" y="6110585"/>
              <a:ext cx="633390" cy="472248"/>
            </a:xfrm>
            <a:prstGeom prst="ellipse">
              <a:avLst/>
            </a:prstGeom>
            <a:solidFill>
              <a:srgbClr val="433E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BD58D81A-EED8-429C-A772-FC2337260D72}"/>
              </a:ext>
            </a:extLst>
          </p:cNvPr>
          <p:cNvGrpSpPr/>
          <p:nvPr/>
        </p:nvGrpSpPr>
        <p:grpSpPr>
          <a:xfrm>
            <a:off x="1828758" y="151891"/>
            <a:ext cx="983123" cy="734688"/>
            <a:chOff x="1828758" y="151891"/>
            <a:chExt cx="983123" cy="734688"/>
          </a:xfrm>
        </p:grpSpPr>
        <p:sp>
          <p:nvSpPr>
            <p:cNvPr id="26" name="자유형 30">
              <a:extLst>
                <a:ext uri="{FF2B5EF4-FFF2-40B4-BE49-F238E27FC236}">
                  <a16:creationId xmlns:a16="http://schemas.microsoft.com/office/drawing/2014/main" id="{04F57EA0-C365-464C-BE96-1983A55F12AD}"/>
                </a:ext>
              </a:extLst>
            </p:cNvPr>
            <p:cNvSpPr/>
            <p:nvPr/>
          </p:nvSpPr>
          <p:spPr>
            <a:xfrm rot="20709709">
              <a:off x="1828758" y="371817"/>
              <a:ext cx="273815" cy="514762"/>
            </a:xfrm>
            <a:custGeom>
              <a:avLst/>
              <a:gdLst>
                <a:gd name="connsiteX0" fmla="*/ 273324 w 273815"/>
                <a:gd name="connsiteY0" fmla="*/ 0 h 546648"/>
                <a:gd name="connsiteX1" fmla="*/ 273815 w 273815"/>
                <a:gd name="connsiteY1" fmla="*/ 50 h 546648"/>
                <a:gd name="connsiteX2" fmla="*/ 273815 w 273815"/>
                <a:gd name="connsiteY2" fmla="*/ 546599 h 546648"/>
                <a:gd name="connsiteX3" fmla="*/ 273324 w 273815"/>
                <a:gd name="connsiteY3" fmla="*/ 546648 h 546648"/>
                <a:gd name="connsiteX4" fmla="*/ 0 w 273815"/>
                <a:gd name="connsiteY4" fmla="*/ 273324 h 546648"/>
                <a:gd name="connsiteX5" fmla="*/ 273324 w 273815"/>
                <a:gd name="connsiteY5" fmla="*/ 0 h 546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3815" h="546648">
                  <a:moveTo>
                    <a:pt x="273324" y="0"/>
                  </a:moveTo>
                  <a:lnTo>
                    <a:pt x="273815" y="50"/>
                  </a:lnTo>
                  <a:lnTo>
                    <a:pt x="273815" y="546599"/>
                  </a:lnTo>
                  <a:lnTo>
                    <a:pt x="273324" y="546648"/>
                  </a:lnTo>
                  <a:cubicBezTo>
                    <a:pt x="122371" y="546648"/>
                    <a:pt x="0" y="424277"/>
                    <a:pt x="0" y="273324"/>
                  </a:cubicBezTo>
                  <a:cubicBezTo>
                    <a:pt x="0" y="122371"/>
                    <a:pt x="122371" y="0"/>
                    <a:pt x="273324" y="0"/>
                  </a:cubicBezTo>
                  <a:close/>
                </a:path>
              </a:pathLst>
            </a:custGeom>
            <a:solidFill>
              <a:srgbClr val="433E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D58B43F6-50F4-422B-8A38-98055A72DE62}"/>
                </a:ext>
              </a:extLst>
            </p:cNvPr>
            <p:cNvSpPr/>
            <p:nvPr/>
          </p:nvSpPr>
          <p:spPr>
            <a:xfrm rot="20709709">
              <a:off x="1956302" y="151891"/>
              <a:ext cx="855579" cy="72153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5122" name="Picture 2" descr="https://ncc-phinf.pstatic.net/ncc01/2011/3/17/221/img_01.jpg?type=w646">
            <a:extLst>
              <a:ext uri="{FF2B5EF4-FFF2-40B4-BE49-F238E27FC236}">
                <a16:creationId xmlns:a16="http://schemas.microsoft.com/office/drawing/2014/main" id="{DC45C439-5934-40F0-B978-DD49842E8F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39" t="1923" r="11336" b="-128"/>
          <a:stretch/>
        </p:blipFill>
        <p:spPr bwMode="auto">
          <a:xfrm>
            <a:off x="3824623" y="1898294"/>
            <a:ext cx="1694576" cy="2273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622190C5-FBCF-4981-9C3E-E3DF25206C4E}"/>
              </a:ext>
            </a:extLst>
          </p:cNvPr>
          <p:cNvGrpSpPr/>
          <p:nvPr/>
        </p:nvGrpSpPr>
        <p:grpSpPr>
          <a:xfrm>
            <a:off x="216315" y="347701"/>
            <a:ext cx="713829" cy="2687111"/>
            <a:chOff x="216315" y="347701"/>
            <a:chExt cx="713829" cy="2687111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ABB16F7A-1FB5-4FCF-9056-2EE2A6B1D4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904"/>
            <a:stretch/>
          </p:blipFill>
          <p:spPr>
            <a:xfrm>
              <a:off x="513520" y="405253"/>
              <a:ext cx="396486" cy="2138732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ACAA1C3-CFC2-46CB-9AC7-77364FE428D2}"/>
                </a:ext>
              </a:extLst>
            </p:cNvPr>
            <p:cNvSpPr txBox="1"/>
            <p:nvPr/>
          </p:nvSpPr>
          <p:spPr>
            <a:xfrm>
              <a:off x="468479" y="461074"/>
              <a:ext cx="461665" cy="2573738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  <a:latin typeface="DX시인과나" panose="02020600000000000000" pitchFamily="18" charset="-127"/>
                  <a:ea typeface="DX시인과나" panose="02020600000000000000" pitchFamily="18" charset="-127"/>
                </a:rPr>
                <a:t> 다  독        다  독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F7A4108-A1DA-4E84-9B5A-D7BBBBC47F30}"/>
                </a:ext>
              </a:extLst>
            </p:cNvPr>
            <p:cNvSpPr txBox="1"/>
            <p:nvPr/>
          </p:nvSpPr>
          <p:spPr>
            <a:xfrm>
              <a:off x="216315" y="347701"/>
              <a:ext cx="338554" cy="2273737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chemeClr val="bg1"/>
                  </a:solidFill>
                  <a:latin typeface="DX시인과나" panose="02020600000000000000" pitchFamily="18" charset="-127"/>
                  <a:ea typeface="DX시인과나" panose="02020600000000000000" pitchFamily="18" charset="-127"/>
                </a:rPr>
                <a:t>소독가들을 위한 다독 장려 프로젝트</a:t>
              </a:r>
              <a:endParaRPr lang="en-US" altLang="ko-KR" sz="1000" dirty="0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CB6BDFFD-6E9B-4AC1-89A8-63E3F702B0CA}"/>
              </a:ext>
            </a:extLst>
          </p:cNvPr>
          <p:cNvGrpSpPr/>
          <p:nvPr/>
        </p:nvGrpSpPr>
        <p:grpSpPr>
          <a:xfrm>
            <a:off x="6096000" y="512659"/>
            <a:ext cx="4698718" cy="4994607"/>
            <a:chOff x="4393469" y="345339"/>
            <a:chExt cx="4698718" cy="4994607"/>
          </a:xfrm>
        </p:grpSpPr>
        <p:pic>
          <p:nvPicPr>
            <p:cNvPr id="5124" name="Picture 4" descr="https://cdn.discordapp.com/attachments/804146742777741352/804155372494520340/OEBStructure.png">
              <a:extLst>
                <a:ext uri="{FF2B5EF4-FFF2-40B4-BE49-F238E27FC236}">
                  <a16:creationId xmlns:a16="http://schemas.microsoft.com/office/drawing/2014/main" id="{79AECDBC-CC03-4AA4-A42E-1E02B7A2A4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93469" y="345339"/>
              <a:ext cx="4698718" cy="48253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A7A03AE-DFAA-47EB-BFBF-B126D6EDE379}"/>
                </a:ext>
              </a:extLst>
            </p:cNvPr>
            <p:cNvSpPr txBox="1"/>
            <p:nvPr/>
          </p:nvSpPr>
          <p:spPr>
            <a:xfrm>
              <a:off x="5869031" y="5001392"/>
              <a:ext cx="174759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DX시인과나" panose="02020600000000000000" pitchFamily="18" charset="-127"/>
                  <a:ea typeface="DX시인과나" panose="02020600000000000000" pitchFamily="18" charset="-127"/>
                </a:rPr>
                <a:t>&lt;ePUB </a:t>
              </a:r>
              <a:r>
                <a:rPr lang="ko-KR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DX시인과나" panose="02020600000000000000" pitchFamily="18" charset="-127"/>
                  <a:ea typeface="DX시인과나" panose="02020600000000000000" pitchFamily="18" charset="-127"/>
                </a:rPr>
                <a:t>파일 구조</a:t>
              </a:r>
              <a:r>
                <a:rPr lang="en-US" altLang="ko-KR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DX시인과나" panose="02020600000000000000" pitchFamily="18" charset="-127"/>
                  <a:ea typeface="DX시인과나" panose="02020600000000000000" pitchFamily="18" charset="-127"/>
                </a:rPr>
                <a:t>&gt;</a:t>
              </a:r>
              <a:endPara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endParaRP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A4139509-935D-45FE-A4B8-94C0F940BB05}"/>
              </a:ext>
            </a:extLst>
          </p:cNvPr>
          <p:cNvSpPr txBox="1"/>
          <p:nvPr/>
        </p:nvSpPr>
        <p:spPr>
          <a:xfrm>
            <a:off x="3699793" y="5944203"/>
            <a:ext cx="61462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국제 디지털 출판 포럼에서 제정한 개방형 자유 전자서적 표준</a:t>
            </a:r>
            <a:endParaRPr lang="ko-KR" altLang="en-US" sz="1600" dirty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969758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" y="0"/>
            <a:ext cx="1409700" cy="6858000"/>
          </a:xfrm>
          <a:prstGeom prst="rect">
            <a:avLst/>
          </a:prstGeom>
          <a:solidFill>
            <a:srgbClr val="433E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E5E78A83-F063-45B6-824D-2CD48FECE1E7}"/>
              </a:ext>
            </a:extLst>
          </p:cNvPr>
          <p:cNvGrpSpPr/>
          <p:nvPr/>
        </p:nvGrpSpPr>
        <p:grpSpPr>
          <a:xfrm>
            <a:off x="1583033" y="1142478"/>
            <a:ext cx="827321" cy="2876551"/>
            <a:chOff x="8869508" y="2314573"/>
            <a:chExt cx="827321" cy="2876551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41AF5D5-2556-4B6A-BB6B-A00AD463ABE2}"/>
                </a:ext>
              </a:extLst>
            </p:cNvPr>
            <p:cNvSpPr txBox="1"/>
            <p:nvPr/>
          </p:nvSpPr>
          <p:spPr>
            <a:xfrm>
              <a:off x="9019721" y="2319338"/>
              <a:ext cx="677108" cy="1231973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altLang="ko-KR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DX시인과나" panose="02020600000000000000" pitchFamily="18" charset="-127"/>
                  <a:ea typeface="DX시인과나" panose="02020600000000000000" pitchFamily="18" charset="-127"/>
                </a:rPr>
                <a:t>: </a:t>
              </a:r>
              <a:r>
                <a:rPr lang="ko-KR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DX시인과나" panose="02020600000000000000" pitchFamily="18" charset="-127"/>
                  <a:ea typeface="DX시인과나" panose="02020600000000000000" pitchFamily="18" charset="-127"/>
                </a:rPr>
                <a:t>개발</a:t>
              </a:r>
              <a:r>
                <a:rPr lang="en-US" altLang="ko-KR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DX시인과나" panose="02020600000000000000" pitchFamily="18" charset="-127"/>
                  <a:ea typeface="DX시인과나" panose="02020600000000000000" pitchFamily="18" charset="-127"/>
                </a:rPr>
                <a:t> </a:t>
              </a:r>
              <a:r>
                <a:rPr lang="ko-KR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DX시인과나" panose="02020600000000000000" pitchFamily="18" charset="-127"/>
                  <a:ea typeface="DX시인과나" panose="02020600000000000000" pitchFamily="18" charset="-127"/>
                </a:rPr>
                <a:t>도구</a:t>
              </a:r>
              <a:r>
                <a:rPr lang="en-US" altLang="ko-KR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DX시인과나" panose="02020600000000000000" pitchFamily="18" charset="-127"/>
                  <a:ea typeface="DX시인과나" panose="02020600000000000000" pitchFamily="18" charset="-127"/>
                </a:rPr>
                <a:t> </a:t>
              </a:r>
            </a:p>
            <a:p>
              <a:endPara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1002098-EB23-4AA7-8A06-609084780B8B}"/>
                </a:ext>
              </a:extLst>
            </p:cNvPr>
            <p:cNvSpPr txBox="1"/>
            <p:nvPr/>
          </p:nvSpPr>
          <p:spPr>
            <a:xfrm>
              <a:off x="8869508" y="2314573"/>
              <a:ext cx="615553" cy="2876551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ko-KR" altLang="en-US" sz="2800" dirty="0">
                  <a:latin typeface="DX시인과나" panose="02020600000000000000" pitchFamily="18" charset="-127"/>
                  <a:ea typeface="DX시인과나" panose="02020600000000000000" pitchFamily="18" charset="-127"/>
                </a:rPr>
                <a:t>프로젝트 소개</a:t>
              </a: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8965703C-8CB2-42BF-8121-C3262C8AB03F}"/>
              </a:ext>
            </a:extLst>
          </p:cNvPr>
          <p:cNvGrpSpPr/>
          <p:nvPr/>
        </p:nvGrpSpPr>
        <p:grpSpPr>
          <a:xfrm>
            <a:off x="1828758" y="151891"/>
            <a:ext cx="983123" cy="734688"/>
            <a:chOff x="1828758" y="151891"/>
            <a:chExt cx="983123" cy="734688"/>
          </a:xfrm>
        </p:grpSpPr>
        <p:sp>
          <p:nvSpPr>
            <p:cNvPr id="36" name="자유형 30">
              <a:extLst>
                <a:ext uri="{FF2B5EF4-FFF2-40B4-BE49-F238E27FC236}">
                  <a16:creationId xmlns:a16="http://schemas.microsoft.com/office/drawing/2014/main" id="{06EA47B5-6506-49E5-BF05-84260DDC100D}"/>
                </a:ext>
              </a:extLst>
            </p:cNvPr>
            <p:cNvSpPr/>
            <p:nvPr/>
          </p:nvSpPr>
          <p:spPr>
            <a:xfrm rot="20709709">
              <a:off x="1828758" y="371817"/>
              <a:ext cx="273815" cy="514762"/>
            </a:xfrm>
            <a:custGeom>
              <a:avLst/>
              <a:gdLst>
                <a:gd name="connsiteX0" fmla="*/ 273324 w 273815"/>
                <a:gd name="connsiteY0" fmla="*/ 0 h 546648"/>
                <a:gd name="connsiteX1" fmla="*/ 273815 w 273815"/>
                <a:gd name="connsiteY1" fmla="*/ 50 h 546648"/>
                <a:gd name="connsiteX2" fmla="*/ 273815 w 273815"/>
                <a:gd name="connsiteY2" fmla="*/ 546599 h 546648"/>
                <a:gd name="connsiteX3" fmla="*/ 273324 w 273815"/>
                <a:gd name="connsiteY3" fmla="*/ 546648 h 546648"/>
                <a:gd name="connsiteX4" fmla="*/ 0 w 273815"/>
                <a:gd name="connsiteY4" fmla="*/ 273324 h 546648"/>
                <a:gd name="connsiteX5" fmla="*/ 273324 w 273815"/>
                <a:gd name="connsiteY5" fmla="*/ 0 h 546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3815" h="546648">
                  <a:moveTo>
                    <a:pt x="273324" y="0"/>
                  </a:moveTo>
                  <a:lnTo>
                    <a:pt x="273815" y="50"/>
                  </a:lnTo>
                  <a:lnTo>
                    <a:pt x="273815" y="546599"/>
                  </a:lnTo>
                  <a:lnTo>
                    <a:pt x="273324" y="546648"/>
                  </a:lnTo>
                  <a:cubicBezTo>
                    <a:pt x="122371" y="546648"/>
                    <a:pt x="0" y="424277"/>
                    <a:pt x="0" y="273324"/>
                  </a:cubicBezTo>
                  <a:cubicBezTo>
                    <a:pt x="0" y="122371"/>
                    <a:pt x="122371" y="0"/>
                    <a:pt x="273324" y="0"/>
                  </a:cubicBezTo>
                  <a:close/>
                </a:path>
              </a:pathLst>
            </a:custGeom>
            <a:solidFill>
              <a:srgbClr val="433E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287639FC-B74E-47EF-9E76-06363ECE1855}"/>
                </a:ext>
              </a:extLst>
            </p:cNvPr>
            <p:cNvSpPr/>
            <p:nvPr/>
          </p:nvSpPr>
          <p:spPr>
            <a:xfrm rot="20709709">
              <a:off x="1956302" y="151891"/>
              <a:ext cx="855579" cy="72153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5E9623F4-E0B6-46E7-88CA-ECC458D7FBDA}"/>
              </a:ext>
            </a:extLst>
          </p:cNvPr>
          <p:cNvGrpSpPr/>
          <p:nvPr/>
        </p:nvGrpSpPr>
        <p:grpSpPr>
          <a:xfrm rot="20839264">
            <a:off x="527022" y="6084810"/>
            <a:ext cx="700811" cy="472248"/>
            <a:chOff x="546067" y="6110585"/>
            <a:chExt cx="700811" cy="472248"/>
          </a:xfrm>
        </p:grpSpPr>
        <p:sp>
          <p:nvSpPr>
            <p:cNvPr id="39" name="자유형 35">
              <a:extLst>
                <a:ext uri="{FF2B5EF4-FFF2-40B4-BE49-F238E27FC236}">
                  <a16:creationId xmlns:a16="http://schemas.microsoft.com/office/drawing/2014/main" id="{4F7F5FD0-DA87-4589-A6B0-A6D513981D98}"/>
                </a:ext>
              </a:extLst>
            </p:cNvPr>
            <p:cNvSpPr/>
            <p:nvPr/>
          </p:nvSpPr>
          <p:spPr>
            <a:xfrm>
              <a:off x="546067" y="6213144"/>
              <a:ext cx="160704" cy="320832"/>
            </a:xfrm>
            <a:custGeom>
              <a:avLst/>
              <a:gdLst>
                <a:gd name="connsiteX0" fmla="*/ 273324 w 273815"/>
                <a:gd name="connsiteY0" fmla="*/ 0 h 546648"/>
                <a:gd name="connsiteX1" fmla="*/ 273815 w 273815"/>
                <a:gd name="connsiteY1" fmla="*/ 50 h 546648"/>
                <a:gd name="connsiteX2" fmla="*/ 273815 w 273815"/>
                <a:gd name="connsiteY2" fmla="*/ 546599 h 546648"/>
                <a:gd name="connsiteX3" fmla="*/ 273324 w 273815"/>
                <a:gd name="connsiteY3" fmla="*/ 546648 h 546648"/>
                <a:gd name="connsiteX4" fmla="*/ 0 w 273815"/>
                <a:gd name="connsiteY4" fmla="*/ 273324 h 546648"/>
                <a:gd name="connsiteX5" fmla="*/ 273324 w 273815"/>
                <a:gd name="connsiteY5" fmla="*/ 0 h 546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3815" h="546648">
                  <a:moveTo>
                    <a:pt x="273324" y="0"/>
                  </a:moveTo>
                  <a:lnTo>
                    <a:pt x="273815" y="50"/>
                  </a:lnTo>
                  <a:lnTo>
                    <a:pt x="273815" y="546599"/>
                  </a:lnTo>
                  <a:lnTo>
                    <a:pt x="273324" y="546648"/>
                  </a:lnTo>
                  <a:cubicBezTo>
                    <a:pt x="122371" y="546648"/>
                    <a:pt x="0" y="424277"/>
                    <a:pt x="0" y="273324"/>
                  </a:cubicBezTo>
                  <a:cubicBezTo>
                    <a:pt x="0" y="122371"/>
                    <a:pt x="122371" y="0"/>
                    <a:pt x="27332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FE259D7E-159E-4342-BB90-29C301F1A457}"/>
                </a:ext>
              </a:extLst>
            </p:cNvPr>
            <p:cNvSpPr/>
            <p:nvPr/>
          </p:nvSpPr>
          <p:spPr>
            <a:xfrm rot="20709709">
              <a:off x="613488" y="6110585"/>
              <a:ext cx="633390" cy="472248"/>
            </a:xfrm>
            <a:prstGeom prst="ellipse">
              <a:avLst/>
            </a:prstGeom>
            <a:solidFill>
              <a:srgbClr val="433E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A76048C4-6DCE-4E65-AE51-9A13877E417F}"/>
              </a:ext>
            </a:extLst>
          </p:cNvPr>
          <p:cNvGrpSpPr/>
          <p:nvPr/>
        </p:nvGrpSpPr>
        <p:grpSpPr>
          <a:xfrm>
            <a:off x="216315" y="347701"/>
            <a:ext cx="713829" cy="2687111"/>
            <a:chOff x="216315" y="347701"/>
            <a:chExt cx="713829" cy="2687111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334163E5-2182-48D7-8480-5BE2F86B335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904"/>
            <a:stretch/>
          </p:blipFill>
          <p:spPr>
            <a:xfrm>
              <a:off x="513520" y="405253"/>
              <a:ext cx="396486" cy="2138732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AB28628-4815-412F-9C55-D4291F6CF397}"/>
                </a:ext>
              </a:extLst>
            </p:cNvPr>
            <p:cNvSpPr txBox="1"/>
            <p:nvPr/>
          </p:nvSpPr>
          <p:spPr>
            <a:xfrm>
              <a:off x="468479" y="461074"/>
              <a:ext cx="461665" cy="2573738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  <a:latin typeface="DX시인과나" panose="02020600000000000000" pitchFamily="18" charset="-127"/>
                  <a:ea typeface="DX시인과나" panose="02020600000000000000" pitchFamily="18" charset="-127"/>
                </a:rPr>
                <a:t> 다  독        다  독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5BA6073-4829-4B33-B3F5-580D9A2A8014}"/>
                </a:ext>
              </a:extLst>
            </p:cNvPr>
            <p:cNvSpPr txBox="1"/>
            <p:nvPr/>
          </p:nvSpPr>
          <p:spPr>
            <a:xfrm>
              <a:off x="216315" y="347701"/>
              <a:ext cx="338554" cy="2273737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chemeClr val="bg1"/>
                  </a:solidFill>
                  <a:latin typeface="DX시인과나" panose="02020600000000000000" pitchFamily="18" charset="-127"/>
                  <a:ea typeface="DX시인과나" panose="02020600000000000000" pitchFamily="18" charset="-127"/>
                </a:rPr>
                <a:t>소독가들을 위한 다독 장려 프로젝트</a:t>
              </a:r>
              <a:endParaRPr lang="en-US" altLang="ko-KR" sz="1000" dirty="0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7E9F6E69-7BF2-4BFB-80F2-1B3DAECFDD05}"/>
              </a:ext>
            </a:extLst>
          </p:cNvPr>
          <p:cNvGrpSpPr/>
          <p:nvPr/>
        </p:nvGrpSpPr>
        <p:grpSpPr>
          <a:xfrm>
            <a:off x="4006028" y="1477818"/>
            <a:ext cx="2263472" cy="1951269"/>
            <a:chOff x="2582427" y="1898373"/>
            <a:chExt cx="2263472" cy="1951269"/>
          </a:xfrm>
        </p:grpSpPr>
        <p:sp>
          <p:nvSpPr>
            <p:cNvPr id="11" name="육각형 10">
              <a:extLst>
                <a:ext uri="{FF2B5EF4-FFF2-40B4-BE49-F238E27FC236}">
                  <a16:creationId xmlns:a16="http://schemas.microsoft.com/office/drawing/2014/main" id="{CC27EED6-9CD8-4B83-86B8-3D1E24DD3F93}"/>
                </a:ext>
              </a:extLst>
            </p:cNvPr>
            <p:cNvSpPr/>
            <p:nvPr/>
          </p:nvSpPr>
          <p:spPr>
            <a:xfrm>
              <a:off x="2582427" y="1898373"/>
              <a:ext cx="2263472" cy="1951269"/>
            </a:xfrm>
            <a:prstGeom prst="hexagon">
              <a:avLst/>
            </a:prstGeom>
            <a:solidFill>
              <a:srgbClr val="F8F9FA"/>
            </a:solidFill>
            <a:ln w="76200">
              <a:solidFill>
                <a:srgbClr val="8D88C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3ED6724C-E197-414F-A867-5761E1AF0977}"/>
                </a:ext>
              </a:extLst>
            </p:cNvPr>
            <p:cNvGrpSpPr/>
            <p:nvPr/>
          </p:nvGrpSpPr>
          <p:grpSpPr>
            <a:xfrm>
              <a:off x="3095196" y="2194860"/>
              <a:ext cx="1227003" cy="1565557"/>
              <a:chOff x="2742494" y="2453472"/>
              <a:chExt cx="1227003" cy="1565557"/>
            </a:xfrm>
          </p:grpSpPr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EF8E5BF0-0EE7-47C9-A96C-B28EBDCB3A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42494" y="2453472"/>
                <a:ext cx="1227003" cy="1227003"/>
              </a:xfrm>
              <a:prstGeom prst="rect">
                <a:avLst/>
              </a:prstGeom>
            </p:spPr>
          </p:pic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2DBF627-08B0-4E77-A337-0E09D1987DE6}"/>
                  </a:ext>
                </a:extLst>
              </p:cNvPr>
              <p:cNvSpPr txBox="1"/>
              <p:nvPr/>
            </p:nvSpPr>
            <p:spPr>
              <a:xfrm>
                <a:off x="2984386" y="3680475"/>
                <a:ext cx="74321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600" b="1" dirty="0">
                    <a:solidFill>
                      <a:srgbClr val="433E8A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Vue.js</a:t>
                </a:r>
                <a:endParaRPr lang="ko-KR" altLang="en-US" sz="1600" b="1" dirty="0">
                  <a:solidFill>
                    <a:srgbClr val="433E8A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05EE0C53-B640-4A5F-9601-C35E23AE232F}"/>
              </a:ext>
            </a:extLst>
          </p:cNvPr>
          <p:cNvGrpSpPr/>
          <p:nvPr/>
        </p:nvGrpSpPr>
        <p:grpSpPr>
          <a:xfrm>
            <a:off x="4010320" y="3605637"/>
            <a:ext cx="2259180" cy="1951269"/>
            <a:chOff x="4684545" y="2910593"/>
            <a:chExt cx="2259180" cy="1951269"/>
          </a:xfrm>
        </p:grpSpPr>
        <p:sp>
          <p:nvSpPr>
            <p:cNvPr id="43" name="육각형 42">
              <a:extLst>
                <a:ext uri="{FF2B5EF4-FFF2-40B4-BE49-F238E27FC236}">
                  <a16:creationId xmlns:a16="http://schemas.microsoft.com/office/drawing/2014/main" id="{67D39689-A10A-4866-9DE0-CDEEEA061054}"/>
                </a:ext>
              </a:extLst>
            </p:cNvPr>
            <p:cNvSpPr/>
            <p:nvPr/>
          </p:nvSpPr>
          <p:spPr>
            <a:xfrm>
              <a:off x="4684545" y="2910593"/>
              <a:ext cx="2259180" cy="1951269"/>
            </a:xfrm>
            <a:prstGeom prst="hexagon">
              <a:avLst/>
            </a:prstGeom>
            <a:solidFill>
              <a:srgbClr val="F8F9FA"/>
            </a:solidFill>
            <a:ln w="76200">
              <a:solidFill>
                <a:srgbClr val="8D88C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D5637278-1FA5-4BCC-979F-06A4DB3E288B}"/>
                </a:ext>
              </a:extLst>
            </p:cNvPr>
            <p:cNvGrpSpPr/>
            <p:nvPr/>
          </p:nvGrpSpPr>
          <p:grpSpPr>
            <a:xfrm>
              <a:off x="5266939" y="3164653"/>
              <a:ext cx="1096601" cy="1553076"/>
              <a:chOff x="4421678" y="2465953"/>
              <a:chExt cx="1098684" cy="1553076"/>
            </a:xfrm>
          </p:grpSpPr>
          <p:pic>
            <p:nvPicPr>
              <p:cNvPr id="10" name="그림 9">
                <a:extLst>
                  <a:ext uri="{FF2B5EF4-FFF2-40B4-BE49-F238E27FC236}">
                    <a16:creationId xmlns:a16="http://schemas.microsoft.com/office/drawing/2014/main" id="{39513DFD-1208-4DB1-8942-AFBEB7A070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21678" y="2465953"/>
                <a:ext cx="1098684" cy="1255931"/>
              </a:xfrm>
              <a:prstGeom prst="rect">
                <a:avLst/>
              </a:prstGeom>
            </p:spPr>
          </p:pic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1807DEA-3BDE-4F67-AEE3-9F9A09EC207E}"/>
                  </a:ext>
                </a:extLst>
              </p:cNvPr>
              <p:cNvSpPr txBox="1"/>
              <p:nvPr/>
            </p:nvSpPr>
            <p:spPr>
              <a:xfrm>
                <a:off x="4544910" y="3680475"/>
                <a:ext cx="85222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6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Vuetify</a:t>
                </a:r>
                <a:endParaRPr lang="ko-KR" altLang="en-US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5DA2ABF2-1A1A-41C8-9351-944846707370}"/>
              </a:ext>
            </a:extLst>
          </p:cNvPr>
          <p:cNvGrpSpPr/>
          <p:nvPr/>
        </p:nvGrpSpPr>
        <p:grpSpPr>
          <a:xfrm>
            <a:off x="5948981" y="2541728"/>
            <a:ext cx="2259180" cy="1951269"/>
            <a:chOff x="8274620" y="2509869"/>
            <a:chExt cx="2259180" cy="1951269"/>
          </a:xfrm>
        </p:grpSpPr>
        <p:sp>
          <p:nvSpPr>
            <p:cNvPr id="44" name="육각형 43">
              <a:extLst>
                <a:ext uri="{FF2B5EF4-FFF2-40B4-BE49-F238E27FC236}">
                  <a16:creationId xmlns:a16="http://schemas.microsoft.com/office/drawing/2014/main" id="{5AC69673-3120-41A7-A9D0-B97E469B815D}"/>
                </a:ext>
              </a:extLst>
            </p:cNvPr>
            <p:cNvSpPr/>
            <p:nvPr/>
          </p:nvSpPr>
          <p:spPr>
            <a:xfrm>
              <a:off x="8274620" y="2509869"/>
              <a:ext cx="2259180" cy="1951269"/>
            </a:xfrm>
            <a:prstGeom prst="hexagon">
              <a:avLst/>
            </a:prstGeom>
            <a:solidFill>
              <a:srgbClr val="F8F9FA"/>
            </a:solidFill>
            <a:ln w="76200">
              <a:solidFill>
                <a:srgbClr val="8D88C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7171E3F1-2FFF-4199-8617-BAAE51425C87}"/>
                </a:ext>
              </a:extLst>
            </p:cNvPr>
            <p:cNvGrpSpPr/>
            <p:nvPr/>
          </p:nvGrpSpPr>
          <p:grpSpPr>
            <a:xfrm>
              <a:off x="8919796" y="2844929"/>
              <a:ext cx="968828" cy="1459599"/>
              <a:chOff x="6157256" y="2379139"/>
              <a:chExt cx="968828" cy="1459599"/>
            </a:xfrm>
          </p:grpSpPr>
          <p:pic>
            <p:nvPicPr>
              <p:cNvPr id="21" name="그림 20">
                <a:extLst>
                  <a:ext uri="{FF2B5EF4-FFF2-40B4-BE49-F238E27FC236}">
                    <a16:creationId xmlns:a16="http://schemas.microsoft.com/office/drawing/2014/main" id="{515611AA-939F-4D09-9953-39711CE312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57256" y="2379139"/>
                <a:ext cx="968828" cy="1049784"/>
              </a:xfrm>
              <a:prstGeom prst="rect">
                <a:avLst/>
              </a:prstGeom>
            </p:spPr>
          </p:pic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A9E24CE-E7C2-4EBF-BC5D-74AD8DB51884}"/>
                  </a:ext>
                </a:extLst>
              </p:cNvPr>
              <p:cNvSpPr txBox="1"/>
              <p:nvPr/>
            </p:nvSpPr>
            <p:spPr>
              <a:xfrm>
                <a:off x="6162340" y="3500184"/>
                <a:ext cx="95866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6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Electron</a:t>
                </a:r>
                <a:endParaRPr lang="ko-KR" altLang="en-US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A20DD78-43E8-4E17-83F7-B3D53EB847FB}"/>
              </a:ext>
            </a:extLst>
          </p:cNvPr>
          <p:cNvGrpSpPr/>
          <p:nvPr/>
        </p:nvGrpSpPr>
        <p:grpSpPr>
          <a:xfrm>
            <a:off x="7896762" y="1474619"/>
            <a:ext cx="2259180" cy="1951269"/>
            <a:chOff x="7779364" y="2366861"/>
            <a:chExt cx="2259180" cy="1951269"/>
          </a:xfrm>
        </p:grpSpPr>
        <p:sp>
          <p:nvSpPr>
            <p:cNvPr id="45" name="육각형 44">
              <a:extLst>
                <a:ext uri="{FF2B5EF4-FFF2-40B4-BE49-F238E27FC236}">
                  <a16:creationId xmlns:a16="http://schemas.microsoft.com/office/drawing/2014/main" id="{DED12C3E-BC76-449B-9564-D13F89BB5ED0}"/>
                </a:ext>
              </a:extLst>
            </p:cNvPr>
            <p:cNvSpPr/>
            <p:nvPr/>
          </p:nvSpPr>
          <p:spPr>
            <a:xfrm>
              <a:off x="7779364" y="2366861"/>
              <a:ext cx="2259180" cy="1951269"/>
            </a:xfrm>
            <a:prstGeom prst="hexagon">
              <a:avLst/>
            </a:prstGeom>
            <a:solidFill>
              <a:srgbClr val="F8F9FA"/>
            </a:solidFill>
            <a:ln w="76200">
              <a:solidFill>
                <a:srgbClr val="8D88C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FD07C25F-E2A7-4AAC-B512-0C3B3213195A}"/>
                </a:ext>
              </a:extLst>
            </p:cNvPr>
            <p:cNvGrpSpPr/>
            <p:nvPr/>
          </p:nvGrpSpPr>
          <p:grpSpPr>
            <a:xfrm>
              <a:off x="8158001" y="2514188"/>
              <a:ext cx="1500326" cy="1659809"/>
              <a:chOff x="8037906" y="2359220"/>
              <a:chExt cx="1500326" cy="1659809"/>
            </a:xfrm>
          </p:grpSpPr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id="{103C596E-A0E1-4B10-A1ED-8911F5587CD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0654"/>
              <a:stretch/>
            </p:blipFill>
            <p:spPr>
              <a:xfrm>
                <a:off x="8037906" y="2359220"/>
                <a:ext cx="1500326" cy="1161322"/>
              </a:xfrm>
              <a:prstGeom prst="rect">
                <a:avLst/>
              </a:prstGeom>
            </p:spPr>
          </p:pic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32F9E0AE-0D34-4213-98BD-2E4C21B882C5}"/>
                  </a:ext>
                </a:extLst>
              </p:cNvPr>
              <p:cNvSpPr txBox="1"/>
              <p:nvPr/>
            </p:nvSpPr>
            <p:spPr>
              <a:xfrm>
                <a:off x="8145617" y="3680475"/>
                <a:ext cx="128490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6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Spring Boot</a:t>
                </a:r>
                <a:endParaRPr lang="ko-KR" altLang="en-US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D781F7E5-5777-4FBD-BE1F-763ED4AA9C47}"/>
              </a:ext>
            </a:extLst>
          </p:cNvPr>
          <p:cNvGrpSpPr/>
          <p:nvPr/>
        </p:nvGrpSpPr>
        <p:grpSpPr>
          <a:xfrm>
            <a:off x="7887642" y="3605637"/>
            <a:ext cx="2259180" cy="1968460"/>
            <a:chOff x="9615639" y="3518617"/>
            <a:chExt cx="2259180" cy="1968460"/>
          </a:xfrm>
        </p:grpSpPr>
        <p:sp>
          <p:nvSpPr>
            <p:cNvPr id="46" name="육각형 45">
              <a:extLst>
                <a:ext uri="{FF2B5EF4-FFF2-40B4-BE49-F238E27FC236}">
                  <a16:creationId xmlns:a16="http://schemas.microsoft.com/office/drawing/2014/main" id="{8352FC61-D984-4C47-BAC4-BD9CCA05C87C}"/>
                </a:ext>
              </a:extLst>
            </p:cNvPr>
            <p:cNvSpPr/>
            <p:nvPr/>
          </p:nvSpPr>
          <p:spPr>
            <a:xfrm>
              <a:off x="9615639" y="3535808"/>
              <a:ext cx="2259180" cy="1951269"/>
            </a:xfrm>
            <a:prstGeom prst="hexagon">
              <a:avLst/>
            </a:prstGeom>
            <a:solidFill>
              <a:srgbClr val="F8F9FA"/>
            </a:solidFill>
            <a:ln w="76200">
              <a:solidFill>
                <a:srgbClr val="8D88C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2A570308-60D7-4B9F-BC39-05FF228EA46B}"/>
                </a:ext>
              </a:extLst>
            </p:cNvPr>
            <p:cNvGrpSpPr/>
            <p:nvPr/>
          </p:nvGrpSpPr>
          <p:grpSpPr>
            <a:xfrm>
              <a:off x="9989191" y="3518617"/>
              <a:ext cx="1500326" cy="1922966"/>
              <a:chOff x="9871586" y="2757356"/>
              <a:chExt cx="1500326" cy="1922966"/>
            </a:xfrm>
          </p:grpSpPr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FB86B927-0549-48BF-8C92-6DCC950BF6A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880" r="8288" b="26805"/>
              <a:stretch/>
            </p:blipFill>
            <p:spPr>
              <a:xfrm>
                <a:off x="9871586" y="2757356"/>
                <a:ext cx="1500326" cy="1517071"/>
              </a:xfrm>
              <a:prstGeom prst="rect">
                <a:avLst/>
              </a:prstGeom>
            </p:spPr>
          </p:pic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7085F45A-54ED-434E-B5B6-9A64320A4ECA}"/>
                  </a:ext>
                </a:extLst>
              </p:cNvPr>
              <p:cNvSpPr txBox="1"/>
              <p:nvPr/>
            </p:nvSpPr>
            <p:spPr>
              <a:xfrm>
                <a:off x="10071759" y="4341768"/>
                <a:ext cx="109998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6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mongoDB</a:t>
                </a:r>
                <a:endParaRPr lang="ko-KR" altLang="en-US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65683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" y="0"/>
            <a:ext cx="1409700" cy="6858000"/>
          </a:xfrm>
          <a:prstGeom prst="rect">
            <a:avLst/>
          </a:prstGeom>
          <a:solidFill>
            <a:srgbClr val="433E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FEF37496-0F79-46A5-9307-01A2A24F9D95}"/>
              </a:ext>
            </a:extLst>
          </p:cNvPr>
          <p:cNvGrpSpPr/>
          <p:nvPr/>
        </p:nvGrpSpPr>
        <p:grpSpPr>
          <a:xfrm>
            <a:off x="4473258" y="497166"/>
            <a:ext cx="4558299" cy="4494446"/>
            <a:chOff x="3863003" y="603713"/>
            <a:chExt cx="4558299" cy="4494446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12D7CA44-E781-4426-B972-70241A84CA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73286" y="603713"/>
              <a:ext cx="2537733" cy="2749786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10E5A00-BF97-4D18-B7CF-04F5E1DB6F98}"/>
                </a:ext>
              </a:extLst>
            </p:cNvPr>
            <p:cNvSpPr txBox="1"/>
            <p:nvPr/>
          </p:nvSpPr>
          <p:spPr>
            <a:xfrm>
              <a:off x="5122321" y="3629887"/>
              <a:ext cx="20396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DX시인과나" panose="02020600000000000000" pitchFamily="18" charset="-127"/>
                  <a:ea typeface="DX시인과나" panose="02020600000000000000" pitchFamily="18" charset="-127"/>
                </a:rPr>
                <a:t>Electron</a:t>
              </a:r>
              <a:endParaRPr lang="ko-KR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4B5CED0-8721-4AC6-BA83-79CDFE101D5E}"/>
                </a:ext>
              </a:extLst>
            </p:cNvPr>
            <p:cNvSpPr txBox="1"/>
            <p:nvPr/>
          </p:nvSpPr>
          <p:spPr>
            <a:xfrm>
              <a:off x="3863003" y="4390273"/>
              <a:ext cx="455829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DX시인과나" panose="02020600000000000000" pitchFamily="18" charset="-127"/>
                  <a:ea typeface="DX시인과나" panose="02020600000000000000" pitchFamily="18" charset="-127"/>
                </a:rPr>
                <a:t>JavaScript, HTML,</a:t>
              </a:r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DX시인과나" panose="02020600000000000000" pitchFamily="18" charset="-127"/>
                  <a:ea typeface="DX시인과나" panose="02020600000000000000" pitchFamily="18" charset="-127"/>
                </a:rPr>
                <a:t> </a:t>
              </a:r>
              <a:r>
                <a: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DX시인과나" panose="02020600000000000000" pitchFamily="18" charset="-127"/>
                  <a:ea typeface="DX시인과나" panose="02020600000000000000" pitchFamily="18" charset="-127"/>
                </a:rPr>
                <a:t>CSS</a:t>
              </a:r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DX시인과나" panose="02020600000000000000" pitchFamily="18" charset="-127"/>
                  <a:ea typeface="DX시인과나" panose="02020600000000000000" pitchFamily="18" charset="-127"/>
                </a:rPr>
                <a:t>를 사용하여</a:t>
              </a:r>
              <a:endPara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endParaRPr>
            </a:p>
            <a:p>
              <a:pPr algn="ctr"/>
              <a:r>
                <a: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DX시인과나" panose="02020600000000000000" pitchFamily="18" charset="-127"/>
                  <a:ea typeface="DX시인과나" panose="02020600000000000000" pitchFamily="18" charset="-127"/>
                </a:rPr>
                <a:t>desktop application</a:t>
              </a:r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DX시인과나" panose="02020600000000000000" pitchFamily="18" charset="-127"/>
                  <a:ea typeface="DX시인과나" panose="02020600000000000000" pitchFamily="18" charset="-127"/>
                </a:rPr>
                <a:t>을 만드는 프로그램</a:t>
              </a:r>
            </a:p>
          </p:txBody>
        </p:sp>
      </p:grpSp>
      <p:pic>
        <p:nvPicPr>
          <p:cNvPr id="23" name="그림 22">
            <a:extLst>
              <a:ext uri="{FF2B5EF4-FFF2-40B4-BE49-F238E27FC236}">
                <a16:creationId xmlns:a16="http://schemas.microsoft.com/office/drawing/2014/main" id="{BAA53DA6-C1CB-4B51-83B3-106714B1EB4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3258" y="5303974"/>
            <a:ext cx="2624835" cy="1102430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5FFF91B0-C8A9-4382-BB4F-62628A32E64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3676" y="5349544"/>
            <a:ext cx="1693482" cy="1011290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E5E78A83-F063-45B6-824D-2CD48FECE1E7}"/>
              </a:ext>
            </a:extLst>
          </p:cNvPr>
          <p:cNvGrpSpPr/>
          <p:nvPr/>
        </p:nvGrpSpPr>
        <p:grpSpPr>
          <a:xfrm>
            <a:off x="1583033" y="1142478"/>
            <a:ext cx="827321" cy="2876551"/>
            <a:chOff x="8869508" y="2314573"/>
            <a:chExt cx="827321" cy="2876551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41AF5D5-2556-4B6A-BB6B-A00AD463ABE2}"/>
                </a:ext>
              </a:extLst>
            </p:cNvPr>
            <p:cNvSpPr txBox="1"/>
            <p:nvPr/>
          </p:nvSpPr>
          <p:spPr>
            <a:xfrm>
              <a:off x="9019721" y="2319338"/>
              <a:ext cx="677108" cy="1231973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altLang="ko-KR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DX시인과나" panose="02020600000000000000" pitchFamily="18" charset="-127"/>
                  <a:ea typeface="DX시인과나" panose="02020600000000000000" pitchFamily="18" charset="-127"/>
                </a:rPr>
                <a:t>:  </a:t>
              </a:r>
            </a:p>
            <a:p>
              <a:endPara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1002098-EB23-4AA7-8A06-609084780B8B}"/>
                </a:ext>
              </a:extLst>
            </p:cNvPr>
            <p:cNvSpPr txBox="1"/>
            <p:nvPr/>
          </p:nvSpPr>
          <p:spPr>
            <a:xfrm>
              <a:off x="8869508" y="2314573"/>
              <a:ext cx="615553" cy="2876551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ko-KR" altLang="en-US" sz="2800" dirty="0">
                  <a:latin typeface="DX시인과나" panose="02020600000000000000" pitchFamily="18" charset="-127"/>
                  <a:ea typeface="DX시인과나" panose="02020600000000000000" pitchFamily="18" charset="-127"/>
                </a:rPr>
                <a:t>프로젝트 소개</a:t>
              </a: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55FBB3CC-0C20-4EA9-894D-65A4471C5BF6}"/>
              </a:ext>
            </a:extLst>
          </p:cNvPr>
          <p:cNvGrpSpPr/>
          <p:nvPr/>
        </p:nvGrpSpPr>
        <p:grpSpPr>
          <a:xfrm>
            <a:off x="1828758" y="151891"/>
            <a:ext cx="983123" cy="734688"/>
            <a:chOff x="1828758" y="151891"/>
            <a:chExt cx="983123" cy="734688"/>
          </a:xfrm>
        </p:grpSpPr>
        <p:sp>
          <p:nvSpPr>
            <p:cNvPr id="27" name="자유형 30">
              <a:extLst>
                <a:ext uri="{FF2B5EF4-FFF2-40B4-BE49-F238E27FC236}">
                  <a16:creationId xmlns:a16="http://schemas.microsoft.com/office/drawing/2014/main" id="{144F35CB-A7C0-4A4A-B39D-E25C23E2EEA0}"/>
                </a:ext>
              </a:extLst>
            </p:cNvPr>
            <p:cNvSpPr/>
            <p:nvPr/>
          </p:nvSpPr>
          <p:spPr>
            <a:xfrm rot="20709709">
              <a:off x="1828758" y="371817"/>
              <a:ext cx="273815" cy="514762"/>
            </a:xfrm>
            <a:custGeom>
              <a:avLst/>
              <a:gdLst>
                <a:gd name="connsiteX0" fmla="*/ 273324 w 273815"/>
                <a:gd name="connsiteY0" fmla="*/ 0 h 546648"/>
                <a:gd name="connsiteX1" fmla="*/ 273815 w 273815"/>
                <a:gd name="connsiteY1" fmla="*/ 50 h 546648"/>
                <a:gd name="connsiteX2" fmla="*/ 273815 w 273815"/>
                <a:gd name="connsiteY2" fmla="*/ 546599 h 546648"/>
                <a:gd name="connsiteX3" fmla="*/ 273324 w 273815"/>
                <a:gd name="connsiteY3" fmla="*/ 546648 h 546648"/>
                <a:gd name="connsiteX4" fmla="*/ 0 w 273815"/>
                <a:gd name="connsiteY4" fmla="*/ 273324 h 546648"/>
                <a:gd name="connsiteX5" fmla="*/ 273324 w 273815"/>
                <a:gd name="connsiteY5" fmla="*/ 0 h 546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3815" h="546648">
                  <a:moveTo>
                    <a:pt x="273324" y="0"/>
                  </a:moveTo>
                  <a:lnTo>
                    <a:pt x="273815" y="50"/>
                  </a:lnTo>
                  <a:lnTo>
                    <a:pt x="273815" y="546599"/>
                  </a:lnTo>
                  <a:lnTo>
                    <a:pt x="273324" y="546648"/>
                  </a:lnTo>
                  <a:cubicBezTo>
                    <a:pt x="122371" y="546648"/>
                    <a:pt x="0" y="424277"/>
                    <a:pt x="0" y="273324"/>
                  </a:cubicBezTo>
                  <a:cubicBezTo>
                    <a:pt x="0" y="122371"/>
                    <a:pt x="122371" y="0"/>
                    <a:pt x="273324" y="0"/>
                  </a:cubicBezTo>
                  <a:close/>
                </a:path>
              </a:pathLst>
            </a:custGeom>
            <a:solidFill>
              <a:srgbClr val="433E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85CBB1A1-9657-407B-9781-EA04FCAF7B39}"/>
                </a:ext>
              </a:extLst>
            </p:cNvPr>
            <p:cNvSpPr/>
            <p:nvPr/>
          </p:nvSpPr>
          <p:spPr>
            <a:xfrm rot="20709709">
              <a:off x="1956302" y="151891"/>
              <a:ext cx="855579" cy="72153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42114A28-F16B-4746-BC21-9D9E4BB6F1C2}"/>
              </a:ext>
            </a:extLst>
          </p:cNvPr>
          <p:cNvGrpSpPr/>
          <p:nvPr/>
        </p:nvGrpSpPr>
        <p:grpSpPr>
          <a:xfrm rot="20839264">
            <a:off x="527022" y="6084810"/>
            <a:ext cx="700811" cy="472248"/>
            <a:chOff x="546067" y="6110585"/>
            <a:chExt cx="700811" cy="472248"/>
          </a:xfrm>
        </p:grpSpPr>
        <p:sp>
          <p:nvSpPr>
            <p:cNvPr id="32" name="자유형 35">
              <a:extLst>
                <a:ext uri="{FF2B5EF4-FFF2-40B4-BE49-F238E27FC236}">
                  <a16:creationId xmlns:a16="http://schemas.microsoft.com/office/drawing/2014/main" id="{0FFE0D34-D700-47E2-B556-B64D0ACA2D07}"/>
                </a:ext>
              </a:extLst>
            </p:cNvPr>
            <p:cNvSpPr/>
            <p:nvPr/>
          </p:nvSpPr>
          <p:spPr>
            <a:xfrm>
              <a:off x="546067" y="6213144"/>
              <a:ext cx="160704" cy="320832"/>
            </a:xfrm>
            <a:custGeom>
              <a:avLst/>
              <a:gdLst>
                <a:gd name="connsiteX0" fmla="*/ 273324 w 273815"/>
                <a:gd name="connsiteY0" fmla="*/ 0 h 546648"/>
                <a:gd name="connsiteX1" fmla="*/ 273815 w 273815"/>
                <a:gd name="connsiteY1" fmla="*/ 50 h 546648"/>
                <a:gd name="connsiteX2" fmla="*/ 273815 w 273815"/>
                <a:gd name="connsiteY2" fmla="*/ 546599 h 546648"/>
                <a:gd name="connsiteX3" fmla="*/ 273324 w 273815"/>
                <a:gd name="connsiteY3" fmla="*/ 546648 h 546648"/>
                <a:gd name="connsiteX4" fmla="*/ 0 w 273815"/>
                <a:gd name="connsiteY4" fmla="*/ 273324 h 546648"/>
                <a:gd name="connsiteX5" fmla="*/ 273324 w 273815"/>
                <a:gd name="connsiteY5" fmla="*/ 0 h 546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3815" h="546648">
                  <a:moveTo>
                    <a:pt x="273324" y="0"/>
                  </a:moveTo>
                  <a:lnTo>
                    <a:pt x="273815" y="50"/>
                  </a:lnTo>
                  <a:lnTo>
                    <a:pt x="273815" y="546599"/>
                  </a:lnTo>
                  <a:lnTo>
                    <a:pt x="273324" y="546648"/>
                  </a:lnTo>
                  <a:cubicBezTo>
                    <a:pt x="122371" y="546648"/>
                    <a:pt x="0" y="424277"/>
                    <a:pt x="0" y="273324"/>
                  </a:cubicBezTo>
                  <a:cubicBezTo>
                    <a:pt x="0" y="122371"/>
                    <a:pt x="122371" y="0"/>
                    <a:pt x="27332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2221F11A-83D6-46C9-8B83-41B0A6DAF7D4}"/>
                </a:ext>
              </a:extLst>
            </p:cNvPr>
            <p:cNvSpPr/>
            <p:nvPr/>
          </p:nvSpPr>
          <p:spPr>
            <a:xfrm rot="20709709">
              <a:off x="613488" y="6110585"/>
              <a:ext cx="633390" cy="472248"/>
            </a:xfrm>
            <a:prstGeom prst="ellipse">
              <a:avLst/>
            </a:prstGeom>
            <a:solidFill>
              <a:srgbClr val="433E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433FBE03-A8C1-463A-844A-1502B0EA71E4}"/>
              </a:ext>
            </a:extLst>
          </p:cNvPr>
          <p:cNvSpPr txBox="1"/>
          <p:nvPr/>
        </p:nvSpPr>
        <p:spPr>
          <a:xfrm>
            <a:off x="1860032" y="1015449"/>
            <a:ext cx="677108" cy="277614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 </a:t>
            </a:r>
          </a:p>
          <a:p>
            <a:pPr algn="ctr">
              <a:lnSpc>
                <a:spcPct val="65000"/>
              </a:lnSpc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E</a:t>
            </a:r>
          </a:p>
          <a:p>
            <a:pPr algn="ctr">
              <a:lnSpc>
                <a:spcPct val="65000"/>
              </a:lnSpc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l</a:t>
            </a:r>
          </a:p>
          <a:p>
            <a:pPr algn="ctr">
              <a:lnSpc>
                <a:spcPct val="65000"/>
              </a:lnSpc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e</a:t>
            </a:r>
          </a:p>
          <a:p>
            <a:pPr algn="ctr">
              <a:lnSpc>
                <a:spcPct val="65000"/>
              </a:lnSpc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c</a:t>
            </a:r>
          </a:p>
          <a:p>
            <a:pPr algn="ctr">
              <a:lnSpc>
                <a:spcPct val="65000"/>
              </a:lnSpc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t</a:t>
            </a:r>
          </a:p>
          <a:p>
            <a:pPr algn="ctr">
              <a:lnSpc>
                <a:spcPct val="65000"/>
              </a:lnSpc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r</a:t>
            </a:r>
          </a:p>
          <a:p>
            <a:pPr algn="ctr">
              <a:lnSpc>
                <a:spcPct val="65000"/>
              </a:lnSpc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o</a:t>
            </a:r>
          </a:p>
          <a:p>
            <a:pPr algn="ctr">
              <a:lnSpc>
                <a:spcPct val="65000"/>
              </a:lnSpc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n</a:t>
            </a:r>
          </a:p>
          <a:p>
            <a:pPr algn="ctr">
              <a:lnSpc>
                <a:spcPct val="70000"/>
              </a:lnSpc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 </a:t>
            </a:r>
          </a:p>
          <a:p>
            <a:pPr algn="ctr"/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이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pPr algn="ctr"/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란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pPr algn="ctr"/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?</a:t>
            </a:r>
          </a:p>
          <a:p>
            <a:pPr algn="ctr"/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C5A8E951-A9B0-41F6-B1B9-F212F4BB5EA0}"/>
              </a:ext>
            </a:extLst>
          </p:cNvPr>
          <p:cNvGrpSpPr/>
          <p:nvPr/>
        </p:nvGrpSpPr>
        <p:grpSpPr>
          <a:xfrm>
            <a:off x="216315" y="347701"/>
            <a:ext cx="713829" cy="2687111"/>
            <a:chOff x="216315" y="347701"/>
            <a:chExt cx="713829" cy="2687111"/>
          </a:xfrm>
        </p:grpSpPr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BDCAB512-37DE-4993-A02D-6AF37F4BCC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904"/>
            <a:stretch/>
          </p:blipFill>
          <p:spPr>
            <a:xfrm>
              <a:off x="513520" y="405253"/>
              <a:ext cx="396486" cy="2138732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0A66D4C-E378-49E5-90D4-21D9BC1B1A45}"/>
                </a:ext>
              </a:extLst>
            </p:cNvPr>
            <p:cNvSpPr txBox="1"/>
            <p:nvPr/>
          </p:nvSpPr>
          <p:spPr>
            <a:xfrm>
              <a:off x="468479" y="461074"/>
              <a:ext cx="461665" cy="2573738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  <a:latin typeface="DX시인과나" panose="02020600000000000000" pitchFamily="18" charset="-127"/>
                  <a:ea typeface="DX시인과나" panose="02020600000000000000" pitchFamily="18" charset="-127"/>
                </a:rPr>
                <a:t> 다  독        다  독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9718FCE-0353-47CF-B4FB-180CFFE8ACA2}"/>
                </a:ext>
              </a:extLst>
            </p:cNvPr>
            <p:cNvSpPr txBox="1"/>
            <p:nvPr/>
          </p:nvSpPr>
          <p:spPr>
            <a:xfrm>
              <a:off x="216315" y="347701"/>
              <a:ext cx="338554" cy="2273737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chemeClr val="bg1"/>
                  </a:solidFill>
                  <a:latin typeface="DX시인과나" panose="02020600000000000000" pitchFamily="18" charset="-127"/>
                  <a:ea typeface="DX시인과나" panose="02020600000000000000" pitchFamily="18" charset="-127"/>
                </a:rPr>
                <a:t>소독가들을 위한 다독 장려 프로젝트</a:t>
              </a:r>
              <a:endParaRPr lang="en-US" altLang="ko-KR" sz="1000" dirty="0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307146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D7887868-CE42-44EE-BEAE-7E8EAF6313BC}"/>
              </a:ext>
            </a:extLst>
          </p:cNvPr>
          <p:cNvSpPr txBox="1"/>
          <p:nvPr/>
        </p:nvSpPr>
        <p:spPr>
          <a:xfrm>
            <a:off x="1733246" y="1147243"/>
            <a:ext cx="677108" cy="1231973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: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개발 일정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 </a:t>
            </a:r>
          </a:p>
          <a:p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" y="0"/>
            <a:ext cx="1409700" cy="6858000"/>
          </a:xfrm>
          <a:prstGeom prst="rect">
            <a:avLst/>
          </a:prstGeom>
          <a:solidFill>
            <a:srgbClr val="433E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1002098-EB23-4AA7-8A06-609084780B8B}"/>
              </a:ext>
            </a:extLst>
          </p:cNvPr>
          <p:cNvSpPr txBox="1"/>
          <p:nvPr/>
        </p:nvSpPr>
        <p:spPr>
          <a:xfrm>
            <a:off x="1583033" y="1142478"/>
            <a:ext cx="615553" cy="287655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ko-KR" altLang="en-US" sz="28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프로젝트 소개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AE2ACB30-1852-44FA-92B7-7C38F8496712}"/>
              </a:ext>
            </a:extLst>
          </p:cNvPr>
          <p:cNvGrpSpPr/>
          <p:nvPr/>
        </p:nvGrpSpPr>
        <p:grpSpPr>
          <a:xfrm rot="20839264">
            <a:off x="527022" y="6084810"/>
            <a:ext cx="700811" cy="472248"/>
            <a:chOff x="546067" y="6110585"/>
            <a:chExt cx="700811" cy="472248"/>
          </a:xfrm>
        </p:grpSpPr>
        <p:sp>
          <p:nvSpPr>
            <p:cNvPr id="23" name="자유형 35">
              <a:extLst>
                <a:ext uri="{FF2B5EF4-FFF2-40B4-BE49-F238E27FC236}">
                  <a16:creationId xmlns:a16="http://schemas.microsoft.com/office/drawing/2014/main" id="{73D4EAC9-BCDF-4565-B2ED-E83E4E4A434E}"/>
                </a:ext>
              </a:extLst>
            </p:cNvPr>
            <p:cNvSpPr/>
            <p:nvPr/>
          </p:nvSpPr>
          <p:spPr>
            <a:xfrm>
              <a:off x="546067" y="6213144"/>
              <a:ext cx="160704" cy="320832"/>
            </a:xfrm>
            <a:custGeom>
              <a:avLst/>
              <a:gdLst>
                <a:gd name="connsiteX0" fmla="*/ 273324 w 273815"/>
                <a:gd name="connsiteY0" fmla="*/ 0 h 546648"/>
                <a:gd name="connsiteX1" fmla="*/ 273815 w 273815"/>
                <a:gd name="connsiteY1" fmla="*/ 50 h 546648"/>
                <a:gd name="connsiteX2" fmla="*/ 273815 w 273815"/>
                <a:gd name="connsiteY2" fmla="*/ 546599 h 546648"/>
                <a:gd name="connsiteX3" fmla="*/ 273324 w 273815"/>
                <a:gd name="connsiteY3" fmla="*/ 546648 h 546648"/>
                <a:gd name="connsiteX4" fmla="*/ 0 w 273815"/>
                <a:gd name="connsiteY4" fmla="*/ 273324 h 546648"/>
                <a:gd name="connsiteX5" fmla="*/ 273324 w 273815"/>
                <a:gd name="connsiteY5" fmla="*/ 0 h 546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3815" h="546648">
                  <a:moveTo>
                    <a:pt x="273324" y="0"/>
                  </a:moveTo>
                  <a:lnTo>
                    <a:pt x="273815" y="50"/>
                  </a:lnTo>
                  <a:lnTo>
                    <a:pt x="273815" y="546599"/>
                  </a:lnTo>
                  <a:lnTo>
                    <a:pt x="273324" y="546648"/>
                  </a:lnTo>
                  <a:cubicBezTo>
                    <a:pt x="122371" y="546648"/>
                    <a:pt x="0" y="424277"/>
                    <a:pt x="0" y="273324"/>
                  </a:cubicBezTo>
                  <a:cubicBezTo>
                    <a:pt x="0" y="122371"/>
                    <a:pt x="122371" y="0"/>
                    <a:pt x="27332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CF33843C-3350-447E-BEE1-4F1F06FC2C63}"/>
                </a:ext>
              </a:extLst>
            </p:cNvPr>
            <p:cNvSpPr/>
            <p:nvPr/>
          </p:nvSpPr>
          <p:spPr>
            <a:xfrm rot="20709709">
              <a:off x="613488" y="6110585"/>
              <a:ext cx="633390" cy="472248"/>
            </a:xfrm>
            <a:prstGeom prst="ellipse">
              <a:avLst/>
            </a:prstGeom>
            <a:solidFill>
              <a:srgbClr val="433E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BD58D81A-EED8-429C-A772-FC2337260D72}"/>
              </a:ext>
            </a:extLst>
          </p:cNvPr>
          <p:cNvGrpSpPr/>
          <p:nvPr/>
        </p:nvGrpSpPr>
        <p:grpSpPr>
          <a:xfrm>
            <a:off x="1828758" y="151891"/>
            <a:ext cx="983123" cy="734688"/>
            <a:chOff x="1828758" y="151891"/>
            <a:chExt cx="983123" cy="734688"/>
          </a:xfrm>
        </p:grpSpPr>
        <p:sp>
          <p:nvSpPr>
            <p:cNvPr id="26" name="자유형 30">
              <a:extLst>
                <a:ext uri="{FF2B5EF4-FFF2-40B4-BE49-F238E27FC236}">
                  <a16:creationId xmlns:a16="http://schemas.microsoft.com/office/drawing/2014/main" id="{04F57EA0-C365-464C-BE96-1983A55F12AD}"/>
                </a:ext>
              </a:extLst>
            </p:cNvPr>
            <p:cNvSpPr/>
            <p:nvPr/>
          </p:nvSpPr>
          <p:spPr>
            <a:xfrm rot="20709709">
              <a:off x="1828758" y="371817"/>
              <a:ext cx="273815" cy="514762"/>
            </a:xfrm>
            <a:custGeom>
              <a:avLst/>
              <a:gdLst>
                <a:gd name="connsiteX0" fmla="*/ 273324 w 273815"/>
                <a:gd name="connsiteY0" fmla="*/ 0 h 546648"/>
                <a:gd name="connsiteX1" fmla="*/ 273815 w 273815"/>
                <a:gd name="connsiteY1" fmla="*/ 50 h 546648"/>
                <a:gd name="connsiteX2" fmla="*/ 273815 w 273815"/>
                <a:gd name="connsiteY2" fmla="*/ 546599 h 546648"/>
                <a:gd name="connsiteX3" fmla="*/ 273324 w 273815"/>
                <a:gd name="connsiteY3" fmla="*/ 546648 h 546648"/>
                <a:gd name="connsiteX4" fmla="*/ 0 w 273815"/>
                <a:gd name="connsiteY4" fmla="*/ 273324 h 546648"/>
                <a:gd name="connsiteX5" fmla="*/ 273324 w 273815"/>
                <a:gd name="connsiteY5" fmla="*/ 0 h 546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3815" h="546648">
                  <a:moveTo>
                    <a:pt x="273324" y="0"/>
                  </a:moveTo>
                  <a:lnTo>
                    <a:pt x="273815" y="50"/>
                  </a:lnTo>
                  <a:lnTo>
                    <a:pt x="273815" y="546599"/>
                  </a:lnTo>
                  <a:lnTo>
                    <a:pt x="273324" y="546648"/>
                  </a:lnTo>
                  <a:cubicBezTo>
                    <a:pt x="122371" y="546648"/>
                    <a:pt x="0" y="424277"/>
                    <a:pt x="0" y="273324"/>
                  </a:cubicBezTo>
                  <a:cubicBezTo>
                    <a:pt x="0" y="122371"/>
                    <a:pt x="122371" y="0"/>
                    <a:pt x="273324" y="0"/>
                  </a:cubicBezTo>
                  <a:close/>
                </a:path>
              </a:pathLst>
            </a:custGeom>
            <a:solidFill>
              <a:srgbClr val="433E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D58B43F6-50F4-422B-8A38-98055A72DE62}"/>
                </a:ext>
              </a:extLst>
            </p:cNvPr>
            <p:cNvSpPr/>
            <p:nvPr/>
          </p:nvSpPr>
          <p:spPr>
            <a:xfrm rot="20709709">
              <a:off x="1956302" y="151891"/>
              <a:ext cx="855579" cy="72153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39690183-7275-4C17-BE88-8730D944605A}"/>
              </a:ext>
            </a:extLst>
          </p:cNvPr>
          <p:cNvGrpSpPr/>
          <p:nvPr/>
        </p:nvGrpSpPr>
        <p:grpSpPr>
          <a:xfrm>
            <a:off x="216315" y="347701"/>
            <a:ext cx="713829" cy="2687111"/>
            <a:chOff x="216315" y="347701"/>
            <a:chExt cx="713829" cy="2687111"/>
          </a:xfrm>
        </p:grpSpPr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188A5005-1AC2-43D4-AB25-9BB94ED209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904"/>
            <a:stretch/>
          </p:blipFill>
          <p:spPr>
            <a:xfrm>
              <a:off x="513520" y="405253"/>
              <a:ext cx="396486" cy="2138732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5103CBE-BCB9-4488-ABE7-B96FFDB08752}"/>
                </a:ext>
              </a:extLst>
            </p:cNvPr>
            <p:cNvSpPr txBox="1"/>
            <p:nvPr/>
          </p:nvSpPr>
          <p:spPr>
            <a:xfrm>
              <a:off x="468479" y="461074"/>
              <a:ext cx="461665" cy="2573738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  <a:latin typeface="DX시인과나" panose="02020600000000000000" pitchFamily="18" charset="-127"/>
                  <a:ea typeface="DX시인과나" panose="02020600000000000000" pitchFamily="18" charset="-127"/>
                </a:rPr>
                <a:t> 다  독        다  독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50A6BA2-EB63-4EB7-97F5-F0271884AA2B}"/>
                </a:ext>
              </a:extLst>
            </p:cNvPr>
            <p:cNvSpPr txBox="1"/>
            <p:nvPr/>
          </p:nvSpPr>
          <p:spPr>
            <a:xfrm>
              <a:off x="216315" y="347701"/>
              <a:ext cx="338554" cy="2273737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chemeClr val="bg1"/>
                  </a:solidFill>
                  <a:latin typeface="DX시인과나" panose="02020600000000000000" pitchFamily="18" charset="-127"/>
                  <a:ea typeface="DX시인과나" panose="02020600000000000000" pitchFamily="18" charset="-127"/>
                </a:rPr>
                <a:t>소독가들을 위한 다독 장려 프로젝트</a:t>
              </a:r>
              <a:endParaRPr lang="en-US" altLang="ko-KR" sz="1000" dirty="0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endParaRPr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A2C560D4-FC14-42AC-A43C-2543141CB6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0773" y="512659"/>
            <a:ext cx="8397477" cy="5944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3058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409702" y="0"/>
            <a:ext cx="10782298" cy="6857999"/>
          </a:xfrm>
          <a:prstGeom prst="rect">
            <a:avLst/>
          </a:prstGeom>
          <a:solidFill>
            <a:srgbClr val="433E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6362269" y="2967334"/>
            <a:ext cx="8771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뽭</a:t>
            </a:r>
            <a:endParaRPr lang="ko-KR" altLang="en-US" sz="5400" dirty="0">
              <a:solidFill>
                <a:schemeClr val="bg1"/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" y="0"/>
            <a:ext cx="1409700" cy="6858000"/>
          </a:xfrm>
          <a:prstGeom prst="rect">
            <a:avLst/>
          </a:prstGeom>
          <a:solidFill>
            <a:srgbClr val="433E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5124750" y="2535270"/>
            <a:ext cx="211468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8000" dirty="0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시연</a:t>
            </a:r>
            <a:endParaRPr lang="en-US" altLang="ko-KR" sz="8000" dirty="0">
              <a:solidFill>
                <a:schemeClr val="bg1"/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sp>
        <p:nvSpPr>
          <p:cNvPr id="22" name="자유형 35">
            <a:extLst>
              <a:ext uri="{FF2B5EF4-FFF2-40B4-BE49-F238E27FC236}">
                <a16:creationId xmlns:a16="http://schemas.microsoft.com/office/drawing/2014/main" id="{6BBFA52E-B6A0-42E8-ADC2-C6F56C28E0B6}"/>
              </a:ext>
            </a:extLst>
          </p:cNvPr>
          <p:cNvSpPr/>
          <p:nvPr/>
        </p:nvSpPr>
        <p:spPr>
          <a:xfrm>
            <a:off x="546067" y="6213144"/>
            <a:ext cx="160704" cy="320832"/>
          </a:xfrm>
          <a:custGeom>
            <a:avLst/>
            <a:gdLst>
              <a:gd name="connsiteX0" fmla="*/ 273324 w 273815"/>
              <a:gd name="connsiteY0" fmla="*/ 0 h 546648"/>
              <a:gd name="connsiteX1" fmla="*/ 273815 w 273815"/>
              <a:gd name="connsiteY1" fmla="*/ 50 h 546648"/>
              <a:gd name="connsiteX2" fmla="*/ 273815 w 273815"/>
              <a:gd name="connsiteY2" fmla="*/ 546599 h 546648"/>
              <a:gd name="connsiteX3" fmla="*/ 273324 w 273815"/>
              <a:gd name="connsiteY3" fmla="*/ 546648 h 546648"/>
              <a:gd name="connsiteX4" fmla="*/ 0 w 273815"/>
              <a:gd name="connsiteY4" fmla="*/ 273324 h 546648"/>
              <a:gd name="connsiteX5" fmla="*/ 273324 w 273815"/>
              <a:gd name="connsiteY5" fmla="*/ 0 h 546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3815" h="546648">
                <a:moveTo>
                  <a:pt x="273324" y="0"/>
                </a:moveTo>
                <a:lnTo>
                  <a:pt x="273815" y="50"/>
                </a:lnTo>
                <a:lnTo>
                  <a:pt x="273815" y="546599"/>
                </a:lnTo>
                <a:lnTo>
                  <a:pt x="273324" y="546648"/>
                </a:lnTo>
                <a:cubicBezTo>
                  <a:pt x="122371" y="546648"/>
                  <a:pt x="0" y="424277"/>
                  <a:pt x="0" y="273324"/>
                </a:cubicBezTo>
                <a:cubicBezTo>
                  <a:pt x="0" y="122371"/>
                  <a:pt x="122371" y="0"/>
                  <a:pt x="27332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26935C51-6427-47DE-AE9E-EA8A5B4A4D86}"/>
              </a:ext>
            </a:extLst>
          </p:cNvPr>
          <p:cNvGrpSpPr/>
          <p:nvPr/>
        </p:nvGrpSpPr>
        <p:grpSpPr>
          <a:xfrm>
            <a:off x="216315" y="347701"/>
            <a:ext cx="713829" cy="2687111"/>
            <a:chOff x="216315" y="347701"/>
            <a:chExt cx="713829" cy="2687111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7B9F4F13-D911-4EFF-B2F7-F93A85DFFF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904"/>
            <a:stretch/>
          </p:blipFill>
          <p:spPr>
            <a:xfrm>
              <a:off x="513520" y="405253"/>
              <a:ext cx="396486" cy="213873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61C80E3-6ACF-4CA8-8ED3-8022D0F181B2}"/>
                </a:ext>
              </a:extLst>
            </p:cNvPr>
            <p:cNvSpPr txBox="1"/>
            <p:nvPr/>
          </p:nvSpPr>
          <p:spPr>
            <a:xfrm>
              <a:off x="468479" y="461074"/>
              <a:ext cx="461665" cy="2573738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  <a:latin typeface="DX시인과나" panose="02020600000000000000" pitchFamily="18" charset="-127"/>
                  <a:ea typeface="DX시인과나" panose="02020600000000000000" pitchFamily="18" charset="-127"/>
                </a:rPr>
                <a:t> 다  독        다  독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52B7EE1-E51B-474A-BE0D-A3AB4CB4C5BD}"/>
                </a:ext>
              </a:extLst>
            </p:cNvPr>
            <p:cNvSpPr txBox="1"/>
            <p:nvPr/>
          </p:nvSpPr>
          <p:spPr>
            <a:xfrm>
              <a:off x="216315" y="347701"/>
              <a:ext cx="338554" cy="2273737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chemeClr val="bg1"/>
                  </a:solidFill>
                  <a:latin typeface="DX시인과나" panose="02020600000000000000" pitchFamily="18" charset="-127"/>
                  <a:ea typeface="DX시인과나" panose="02020600000000000000" pitchFamily="18" charset="-127"/>
                </a:rPr>
                <a:t>소독가들을 위한 다독 장려 프로젝트</a:t>
              </a:r>
              <a:endParaRPr lang="en-US" altLang="ko-KR" sz="1000" dirty="0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697178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4946E0D-B88A-42DF-931B-EC41E8155ED3}"/>
              </a:ext>
            </a:extLst>
          </p:cNvPr>
          <p:cNvSpPr/>
          <p:nvPr/>
        </p:nvSpPr>
        <p:spPr>
          <a:xfrm>
            <a:off x="1400174" y="3429000"/>
            <a:ext cx="10791825" cy="98858"/>
          </a:xfrm>
          <a:prstGeom prst="rect">
            <a:avLst/>
          </a:prstGeom>
          <a:solidFill>
            <a:srgbClr val="E4D5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자유형 43">
            <a:extLst>
              <a:ext uri="{FF2B5EF4-FFF2-40B4-BE49-F238E27FC236}">
                <a16:creationId xmlns:a16="http://schemas.microsoft.com/office/drawing/2014/main" id="{0F327E96-45E4-4344-B874-A389FF5F03F4}"/>
              </a:ext>
            </a:extLst>
          </p:cNvPr>
          <p:cNvSpPr/>
          <p:nvPr/>
        </p:nvSpPr>
        <p:spPr>
          <a:xfrm rot="19789330" flipH="1">
            <a:off x="1708673" y="316109"/>
            <a:ext cx="498926" cy="519477"/>
          </a:xfrm>
          <a:custGeom>
            <a:avLst/>
            <a:gdLst>
              <a:gd name="connsiteX0" fmla="*/ 88161 w 498926"/>
              <a:gd name="connsiteY0" fmla="*/ 37088 h 519477"/>
              <a:gd name="connsiteX1" fmla="*/ 67617 w 498926"/>
              <a:gd name="connsiteY1" fmla="*/ 51979 h 519477"/>
              <a:gd name="connsiteX2" fmla="*/ 84173 w 498926"/>
              <a:gd name="connsiteY2" fmla="*/ 41934 h 519477"/>
              <a:gd name="connsiteX3" fmla="*/ 98847 w 498926"/>
              <a:gd name="connsiteY3" fmla="*/ 37379 h 519477"/>
              <a:gd name="connsiteX4" fmla="*/ 80055 w 498926"/>
              <a:gd name="connsiteY4" fmla="*/ 52884 h 519477"/>
              <a:gd name="connsiteX5" fmla="*/ 0 w 498926"/>
              <a:gd name="connsiteY5" fmla="*/ 246154 h 519477"/>
              <a:gd name="connsiteX6" fmla="*/ 273324 w 498926"/>
              <a:gd name="connsiteY6" fmla="*/ 519477 h 519477"/>
              <a:gd name="connsiteX7" fmla="*/ 328408 w 498926"/>
              <a:gd name="connsiteY7" fmla="*/ 513925 h 519477"/>
              <a:gd name="connsiteX8" fmla="*/ 365042 w 498926"/>
              <a:gd name="connsiteY8" fmla="*/ 502553 h 519477"/>
              <a:gd name="connsiteX9" fmla="*/ 348470 w 498926"/>
              <a:gd name="connsiteY9" fmla="*/ 516225 h 519477"/>
              <a:gd name="connsiteX10" fmla="*/ 362953 w 498926"/>
              <a:gd name="connsiteY10" fmla="*/ 509649 h 519477"/>
              <a:gd name="connsiteX11" fmla="*/ 461838 w 498926"/>
              <a:gd name="connsiteY11" fmla="*/ 135972 h 519477"/>
              <a:gd name="connsiteX12" fmla="*/ 88161 w 498926"/>
              <a:gd name="connsiteY12" fmla="*/ 37088 h 519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8926" h="519477">
                <a:moveTo>
                  <a:pt x="88161" y="37088"/>
                </a:moveTo>
                <a:lnTo>
                  <a:pt x="67617" y="51979"/>
                </a:lnTo>
                <a:lnTo>
                  <a:pt x="84173" y="41934"/>
                </a:lnTo>
                <a:lnTo>
                  <a:pt x="98847" y="37379"/>
                </a:lnTo>
                <a:lnTo>
                  <a:pt x="80055" y="52884"/>
                </a:lnTo>
                <a:cubicBezTo>
                  <a:pt x="30593" y="102346"/>
                  <a:pt x="0" y="170677"/>
                  <a:pt x="0" y="246154"/>
                </a:cubicBezTo>
                <a:cubicBezTo>
                  <a:pt x="0" y="397106"/>
                  <a:pt x="122371" y="519477"/>
                  <a:pt x="273324" y="519477"/>
                </a:cubicBezTo>
                <a:cubicBezTo>
                  <a:pt x="292193" y="519477"/>
                  <a:pt x="310616" y="517565"/>
                  <a:pt x="328408" y="513925"/>
                </a:cubicBezTo>
                <a:lnTo>
                  <a:pt x="365042" y="502553"/>
                </a:lnTo>
                <a:lnTo>
                  <a:pt x="348470" y="516225"/>
                </a:lnTo>
                <a:lnTo>
                  <a:pt x="362953" y="509649"/>
                </a:lnTo>
                <a:cubicBezTo>
                  <a:pt x="493448" y="433767"/>
                  <a:pt x="537719" y="266467"/>
                  <a:pt x="461838" y="135972"/>
                </a:cubicBezTo>
                <a:cubicBezTo>
                  <a:pt x="385956" y="5478"/>
                  <a:pt x="218656" y="-38794"/>
                  <a:pt x="88161" y="37088"/>
                </a:cubicBezTo>
                <a:close/>
              </a:path>
            </a:pathLst>
          </a:custGeom>
          <a:solidFill>
            <a:srgbClr val="433E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0" y="0"/>
            <a:ext cx="1409700" cy="6858000"/>
          </a:xfrm>
          <a:prstGeom prst="rect">
            <a:avLst/>
          </a:prstGeom>
          <a:solidFill>
            <a:srgbClr val="433E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자유형 43">
            <a:extLst>
              <a:ext uri="{FF2B5EF4-FFF2-40B4-BE49-F238E27FC236}">
                <a16:creationId xmlns:a16="http://schemas.microsoft.com/office/drawing/2014/main" id="{DD772A13-ECDC-4124-B969-8A0307CAF766}"/>
              </a:ext>
            </a:extLst>
          </p:cNvPr>
          <p:cNvSpPr/>
          <p:nvPr/>
        </p:nvSpPr>
        <p:spPr>
          <a:xfrm rot="19789330" flipH="1">
            <a:off x="540269" y="6227767"/>
            <a:ext cx="313968" cy="311759"/>
          </a:xfrm>
          <a:custGeom>
            <a:avLst/>
            <a:gdLst>
              <a:gd name="connsiteX0" fmla="*/ 88161 w 498926"/>
              <a:gd name="connsiteY0" fmla="*/ 37088 h 519477"/>
              <a:gd name="connsiteX1" fmla="*/ 67617 w 498926"/>
              <a:gd name="connsiteY1" fmla="*/ 51979 h 519477"/>
              <a:gd name="connsiteX2" fmla="*/ 84173 w 498926"/>
              <a:gd name="connsiteY2" fmla="*/ 41934 h 519477"/>
              <a:gd name="connsiteX3" fmla="*/ 98847 w 498926"/>
              <a:gd name="connsiteY3" fmla="*/ 37379 h 519477"/>
              <a:gd name="connsiteX4" fmla="*/ 80055 w 498926"/>
              <a:gd name="connsiteY4" fmla="*/ 52884 h 519477"/>
              <a:gd name="connsiteX5" fmla="*/ 0 w 498926"/>
              <a:gd name="connsiteY5" fmla="*/ 246154 h 519477"/>
              <a:gd name="connsiteX6" fmla="*/ 273324 w 498926"/>
              <a:gd name="connsiteY6" fmla="*/ 519477 h 519477"/>
              <a:gd name="connsiteX7" fmla="*/ 328408 w 498926"/>
              <a:gd name="connsiteY7" fmla="*/ 513925 h 519477"/>
              <a:gd name="connsiteX8" fmla="*/ 365042 w 498926"/>
              <a:gd name="connsiteY8" fmla="*/ 502553 h 519477"/>
              <a:gd name="connsiteX9" fmla="*/ 348470 w 498926"/>
              <a:gd name="connsiteY9" fmla="*/ 516225 h 519477"/>
              <a:gd name="connsiteX10" fmla="*/ 362953 w 498926"/>
              <a:gd name="connsiteY10" fmla="*/ 509649 h 519477"/>
              <a:gd name="connsiteX11" fmla="*/ 461838 w 498926"/>
              <a:gd name="connsiteY11" fmla="*/ 135972 h 519477"/>
              <a:gd name="connsiteX12" fmla="*/ 88161 w 498926"/>
              <a:gd name="connsiteY12" fmla="*/ 37088 h 519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8926" h="519477">
                <a:moveTo>
                  <a:pt x="88161" y="37088"/>
                </a:moveTo>
                <a:lnTo>
                  <a:pt x="67617" y="51979"/>
                </a:lnTo>
                <a:lnTo>
                  <a:pt x="84173" y="41934"/>
                </a:lnTo>
                <a:lnTo>
                  <a:pt x="98847" y="37379"/>
                </a:lnTo>
                <a:lnTo>
                  <a:pt x="80055" y="52884"/>
                </a:lnTo>
                <a:cubicBezTo>
                  <a:pt x="30593" y="102346"/>
                  <a:pt x="0" y="170677"/>
                  <a:pt x="0" y="246154"/>
                </a:cubicBezTo>
                <a:cubicBezTo>
                  <a:pt x="0" y="397106"/>
                  <a:pt x="122371" y="519477"/>
                  <a:pt x="273324" y="519477"/>
                </a:cubicBezTo>
                <a:cubicBezTo>
                  <a:pt x="292193" y="519477"/>
                  <a:pt x="310616" y="517565"/>
                  <a:pt x="328408" y="513925"/>
                </a:cubicBezTo>
                <a:lnTo>
                  <a:pt x="365042" y="502553"/>
                </a:lnTo>
                <a:lnTo>
                  <a:pt x="348470" y="516225"/>
                </a:lnTo>
                <a:lnTo>
                  <a:pt x="362953" y="509649"/>
                </a:lnTo>
                <a:cubicBezTo>
                  <a:pt x="493448" y="433767"/>
                  <a:pt x="537719" y="266467"/>
                  <a:pt x="461838" y="135972"/>
                </a:cubicBezTo>
                <a:cubicBezTo>
                  <a:pt x="385956" y="5478"/>
                  <a:pt x="218656" y="-38794"/>
                  <a:pt x="88161" y="3708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820920D-5285-456B-ABFD-30E3B56E3EF0}"/>
              </a:ext>
            </a:extLst>
          </p:cNvPr>
          <p:cNvSpPr txBox="1"/>
          <p:nvPr/>
        </p:nvSpPr>
        <p:spPr>
          <a:xfrm>
            <a:off x="1668895" y="1105709"/>
            <a:ext cx="615553" cy="287655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ko-KR" altLang="en-US" sz="28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향후 계획</a:t>
            </a:r>
            <a:endParaRPr lang="en-US" altLang="ko-KR" sz="2800" dirty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609AFFDE-E1E2-49F2-A861-2FCD719C404B}"/>
              </a:ext>
            </a:extLst>
          </p:cNvPr>
          <p:cNvGrpSpPr/>
          <p:nvPr/>
        </p:nvGrpSpPr>
        <p:grpSpPr>
          <a:xfrm>
            <a:off x="216315" y="347701"/>
            <a:ext cx="713829" cy="2687111"/>
            <a:chOff x="216315" y="347701"/>
            <a:chExt cx="713829" cy="2687111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6176FCDC-D7EB-4028-A5E3-D2BE5D3E90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904"/>
            <a:stretch/>
          </p:blipFill>
          <p:spPr>
            <a:xfrm>
              <a:off x="513520" y="405253"/>
              <a:ext cx="396486" cy="2138732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0DD788D-0CE8-4CF2-8D08-13F8C3E21BCF}"/>
                </a:ext>
              </a:extLst>
            </p:cNvPr>
            <p:cNvSpPr txBox="1"/>
            <p:nvPr/>
          </p:nvSpPr>
          <p:spPr>
            <a:xfrm>
              <a:off x="468479" y="461074"/>
              <a:ext cx="461665" cy="2573738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  <a:latin typeface="DX시인과나" panose="02020600000000000000" pitchFamily="18" charset="-127"/>
                  <a:ea typeface="DX시인과나" panose="02020600000000000000" pitchFamily="18" charset="-127"/>
                </a:rPr>
                <a:t> 다  독        다  독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5928926-22BD-478F-AC03-FB9581EC6A8E}"/>
                </a:ext>
              </a:extLst>
            </p:cNvPr>
            <p:cNvSpPr txBox="1"/>
            <p:nvPr/>
          </p:nvSpPr>
          <p:spPr>
            <a:xfrm>
              <a:off x="216315" y="347701"/>
              <a:ext cx="338554" cy="2273737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chemeClr val="bg1"/>
                  </a:solidFill>
                  <a:latin typeface="DX시인과나" panose="02020600000000000000" pitchFamily="18" charset="-127"/>
                  <a:ea typeface="DX시인과나" panose="02020600000000000000" pitchFamily="18" charset="-127"/>
                </a:rPr>
                <a:t>소독가들을 위한 다독 장려 프로젝트</a:t>
              </a:r>
              <a:endParaRPr lang="en-US" altLang="ko-KR" sz="1000" dirty="0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EE6805F1-50D5-4E0B-9C60-3E93F92A6DCF}"/>
              </a:ext>
            </a:extLst>
          </p:cNvPr>
          <p:cNvSpPr txBox="1"/>
          <p:nvPr/>
        </p:nvSpPr>
        <p:spPr>
          <a:xfrm>
            <a:off x="5299537" y="2205939"/>
            <a:ext cx="277191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서버 연동을 통한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pPr algn="ctr"/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자동 저장 기능 구현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EAFE592-43C5-46D4-A1A8-6DCCA5043451}"/>
              </a:ext>
            </a:extLst>
          </p:cNvPr>
          <p:cNvSpPr txBox="1"/>
          <p:nvPr/>
        </p:nvSpPr>
        <p:spPr>
          <a:xfrm>
            <a:off x="2055638" y="4067530"/>
            <a:ext cx="34392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마크다운 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command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 도입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D34657B-674B-41AA-BD23-48BB17DDEE57}"/>
              </a:ext>
            </a:extLst>
          </p:cNvPr>
          <p:cNvSpPr txBox="1"/>
          <p:nvPr/>
        </p:nvSpPr>
        <p:spPr>
          <a:xfrm>
            <a:off x="7615477" y="3936367"/>
            <a:ext cx="39604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E-book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을 공유할 수 있는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pPr algn="ctr"/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커뮤니티 구축</a:t>
            </a: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BC0A491-78F9-488D-A54A-082A3BE68667}"/>
              </a:ext>
            </a:extLst>
          </p:cNvPr>
          <p:cNvSpPr/>
          <p:nvPr/>
        </p:nvSpPr>
        <p:spPr>
          <a:xfrm>
            <a:off x="3649647" y="3343730"/>
            <a:ext cx="251258" cy="251258"/>
          </a:xfrm>
          <a:prstGeom prst="ellipse">
            <a:avLst/>
          </a:prstGeom>
          <a:solidFill>
            <a:srgbClr val="807B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07B6676D-95E9-4610-9250-7EB6CA90BBB7}"/>
              </a:ext>
            </a:extLst>
          </p:cNvPr>
          <p:cNvSpPr/>
          <p:nvPr/>
        </p:nvSpPr>
        <p:spPr>
          <a:xfrm>
            <a:off x="6559865" y="3343730"/>
            <a:ext cx="251258" cy="251258"/>
          </a:xfrm>
          <a:prstGeom prst="ellipse">
            <a:avLst/>
          </a:prstGeom>
          <a:solidFill>
            <a:srgbClr val="807B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8AE5029C-ACAE-4E8A-ABD7-F4FA7427C9FD}"/>
              </a:ext>
            </a:extLst>
          </p:cNvPr>
          <p:cNvSpPr/>
          <p:nvPr/>
        </p:nvSpPr>
        <p:spPr>
          <a:xfrm>
            <a:off x="9470082" y="3334660"/>
            <a:ext cx="251258" cy="251258"/>
          </a:xfrm>
          <a:prstGeom prst="ellipse">
            <a:avLst/>
          </a:prstGeom>
          <a:solidFill>
            <a:srgbClr val="807B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83689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자유형 43">
            <a:extLst>
              <a:ext uri="{FF2B5EF4-FFF2-40B4-BE49-F238E27FC236}">
                <a16:creationId xmlns:a16="http://schemas.microsoft.com/office/drawing/2014/main" id="{0F327E96-45E4-4344-B874-A389FF5F03F4}"/>
              </a:ext>
            </a:extLst>
          </p:cNvPr>
          <p:cNvSpPr/>
          <p:nvPr/>
        </p:nvSpPr>
        <p:spPr>
          <a:xfrm rot="19789330" flipH="1">
            <a:off x="1708673" y="316109"/>
            <a:ext cx="498926" cy="519477"/>
          </a:xfrm>
          <a:custGeom>
            <a:avLst/>
            <a:gdLst>
              <a:gd name="connsiteX0" fmla="*/ 88161 w 498926"/>
              <a:gd name="connsiteY0" fmla="*/ 37088 h 519477"/>
              <a:gd name="connsiteX1" fmla="*/ 67617 w 498926"/>
              <a:gd name="connsiteY1" fmla="*/ 51979 h 519477"/>
              <a:gd name="connsiteX2" fmla="*/ 84173 w 498926"/>
              <a:gd name="connsiteY2" fmla="*/ 41934 h 519477"/>
              <a:gd name="connsiteX3" fmla="*/ 98847 w 498926"/>
              <a:gd name="connsiteY3" fmla="*/ 37379 h 519477"/>
              <a:gd name="connsiteX4" fmla="*/ 80055 w 498926"/>
              <a:gd name="connsiteY4" fmla="*/ 52884 h 519477"/>
              <a:gd name="connsiteX5" fmla="*/ 0 w 498926"/>
              <a:gd name="connsiteY5" fmla="*/ 246154 h 519477"/>
              <a:gd name="connsiteX6" fmla="*/ 273324 w 498926"/>
              <a:gd name="connsiteY6" fmla="*/ 519477 h 519477"/>
              <a:gd name="connsiteX7" fmla="*/ 328408 w 498926"/>
              <a:gd name="connsiteY7" fmla="*/ 513925 h 519477"/>
              <a:gd name="connsiteX8" fmla="*/ 365042 w 498926"/>
              <a:gd name="connsiteY8" fmla="*/ 502553 h 519477"/>
              <a:gd name="connsiteX9" fmla="*/ 348470 w 498926"/>
              <a:gd name="connsiteY9" fmla="*/ 516225 h 519477"/>
              <a:gd name="connsiteX10" fmla="*/ 362953 w 498926"/>
              <a:gd name="connsiteY10" fmla="*/ 509649 h 519477"/>
              <a:gd name="connsiteX11" fmla="*/ 461838 w 498926"/>
              <a:gd name="connsiteY11" fmla="*/ 135972 h 519477"/>
              <a:gd name="connsiteX12" fmla="*/ 88161 w 498926"/>
              <a:gd name="connsiteY12" fmla="*/ 37088 h 519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8926" h="519477">
                <a:moveTo>
                  <a:pt x="88161" y="37088"/>
                </a:moveTo>
                <a:lnTo>
                  <a:pt x="67617" y="51979"/>
                </a:lnTo>
                <a:lnTo>
                  <a:pt x="84173" y="41934"/>
                </a:lnTo>
                <a:lnTo>
                  <a:pt x="98847" y="37379"/>
                </a:lnTo>
                <a:lnTo>
                  <a:pt x="80055" y="52884"/>
                </a:lnTo>
                <a:cubicBezTo>
                  <a:pt x="30593" y="102346"/>
                  <a:pt x="0" y="170677"/>
                  <a:pt x="0" y="246154"/>
                </a:cubicBezTo>
                <a:cubicBezTo>
                  <a:pt x="0" y="397106"/>
                  <a:pt x="122371" y="519477"/>
                  <a:pt x="273324" y="519477"/>
                </a:cubicBezTo>
                <a:cubicBezTo>
                  <a:pt x="292193" y="519477"/>
                  <a:pt x="310616" y="517565"/>
                  <a:pt x="328408" y="513925"/>
                </a:cubicBezTo>
                <a:lnTo>
                  <a:pt x="365042" y="502553"/>
                </a:lnTo>
                <a:lnTo>
                  <a:pt x="348470" y="516225"/>
                </a:lnTo>
                <a:lnTo>
                  <a:pt x="362953" y="509649"/>
                </a:lnTo>
                <a:cubicBezTo>
                  <a:pt x="493448" y="433767"/>
                  <a:pt x="537719" y="266467"/>
                  <a:pt x="461838" y="135972"/>
                </a:cubicBezTo>
                <a:cubicBezTo>
                  <a:pt x="385956" y="5478"/>
                  <a:pt x="218656" y="-38794"/>
                  <a:pt x="88161" y="37088"/>
                </a:cubicBezTo>
                <a:close/>
              </a:path>
            </a:pathLst>
          </a:custGeom>
          <a:solidFill>
            <a:srgbClr val="433E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0" y="0"/>
            <a:ext cx="1409700" cy="6858000"/>
          </a:xfrm>
          <a:prstGeom prst="rect">
            <a:avLst/>
          </a:prstGeom>
          <a:solidFill>
            <a:srgbClr val="433E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자유형 43">
            <a:extLst>
              <a:ext uri="{FF2B5EF4-FFF2-40B4-BE49-F238E27FC236}">
                <a16:creationId xmlns:a16="http://schemas.microsoft.com/office/drawing/2014/main" id="{DD772A13-ECDC-4124-B969-8A0307CAF766}"/>
              </a:ext>
            </a:extLst>
          </p:cNvPr>
          <p:cNvSpPr/>
          <p:nvPr/>
        </p:nvSpPr>
        <p:spPr>
          <a:xfrm rot="19789330" flipH="1">
            <a:off x="540269" y="6227767"/>
            <a:ext cx="313968" cy="311759"/>
          </a:xfrm>
          <a:custGeom>
            <a:avLst/>
            <a:gdLst>
              <a:gd name="connsiteX0" fmla="*/ 88161 w 498926"/>
              <a:gd name="connsiteY0" fmla="*/ 37088 h 519477"/>
              <a:gd name="connsiteX1" fmla="*/ 67617 w 498926"/>
              <a:gd name="connsiteY1" fmla="*/ 51979 h 519477"/>
              <a:gd name="connsiteX2" fmla="*/ 84173 w 498926"/>
              <a:gd name="connsiteY2" fmla="*/ 41934 h 519477"/>
              <a:gd name="connsiteX3" fmla="*/ 98847 w 498926"/>
              <a:gd name="connsiteY3" fmla="*/ 37379 h 519477"/>
              <a:gd name="connsiteX4" fmla="*/ 80055 w 498926"/>
              <a:gd name="connsiteY4" fmla="*/ 52884 h 519477"/>
              <a:gd name="connsiteX5" fmla="*/ 0 w 498926"/>
              <a:gd name="connsiteY5" fmla="*/ 246154 h 519477"/>
              <a:gd name="connsiteX6" fmla="*/ 273324 w 498926"/>
              <a:gd name="connsiteY6" fmla="*/ 519477 h 519477"/>
              <a:gd name="connsiteX7" fmla="*/ 328408 w 498926"/>
              <a:gd name="connsiteY7" fmla="*/ 513925 h 519477"/>
              <a:gd name="connsiteX8" fmla="*/ 365042 w 498926"/>
              <a:gd name="connsiteY8" fmla="*/ 502553 h 519477"/>
              <a:gd name="connsiteX9" fmla="*/ 348470 w 498926"/>
              <a:gd name="connsiteY9" fmla="*/ 516225 h 519477"/>
              <a:gd name="connsiteX10" fmla="*/ 362953 w 498926"/>
              <a:gd name="connsiteY10" fmla="*/ 509649 h 519477"/>
              <a:gd name="connsiteX11" fmla="*/ 461838 w 498926"/>
              <a:gd name="connsiteY11" fmla="*/ 135972 h 519477"/>
              <a:gd name="connsiteX12" fmla="*/ 88161 w 498926"/>
              <a:gd name="connsiteY12" fmla="*/ 37088 h 519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8926" h="519477">
                <a:moveTo>
                  <a:pt x="88161" y="37088"/>
                </a:moveTo>
                <a:lnTo>
                  <a:pt x="67617" y="51979"/>
                </a:lnTo>
                <a:lnTo>
                  <a:pt x="84173" y="41934"/>
                </a:lnTo>
                <a:lnTo>
                  <a:pt x="98847" y="37379"/>
                </a:lnTo>
                <a:lnTo>
                  <a:pt x="80055" y="52884"/>
                </a:lnTo>
                <a:cubicBezTo>
                  <a:pt x="30593" y="102346"/>
                  <a:pt x="0" y="170677"/>
                  <a:pt x="0" y="246154"/>
                </a:cubicBezTo>
                <a:cubicBezTo>
                  <a:pt x="0" y="397106"/>
                  <a:pt x="122371" y="519477"/>
                  <a:pt x="273324" y="519477"/>
                </a:cubicBezTo>
                <a:cubicBezTo>
                  <a:pt x="292193" y="519477"/>
                  <a:pt x="310616" y="517565"/>
                  <a:pt x="328408" y="513925"/>
                </a:cubicBezTo>
                <a:lnTo>
                  <a:pt x="365042" y="502553"/>
                </a:lnTo>
                <a:lnTo>
                  <a:pt x="348470" y="516225"/>
                </a:lnTo>
                <a:lnTo>
                  <a:pt x="362953" y="509649"/>
                </a:lnTo>
                <a:cubicBezTo>
                  <a:pt x="493448" y="433767"/>
                  <a:pt x="537719" y="266467"/>
                  <a:pt x="461838" y="135972"/>
                </a:cubicBezTo>
                <a:cubicBezTo>
                  <a:pt x="385956" y="5478"/>
                  <a:pt x="218656" y="-38794"/>
                  <a:pt x="88161" y="3708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820920D-5285-456B-ABFD-30E3B56E3EF0}"/>
              </a:ext>
            </a:extLst>
          </p:cNvPr>
          <p:cNvSpPr txBox="1"/>
          <p:nvPr/>
        </p:nvSpPr>
        <p:spPr>
          <a:xfrm>
            <a:off x="1668895" y="1105709"/>
            <a:ext cx="615553" cy="287655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ko-KR" altLang="en-US" sz="28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향후 계획</a:t>
            </a:r>
            <a:endParaRPr lang="en-US" altLang="ko-KR" sz="2800" dirty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609AFFDE-E1E2-49F2-A861-2FCD719C404B}"/>
              </a:ext>
            </a:extLst>
          </p:cNvPr>
          <p:cNvGrpSpPr/>
          <p:nvPr/>
        </p:nvGrpSpPr>
        <p:grpSpPr>
          <a:xfrm>
            <a:off x="216315" y="347701"/>
            <a:ext cx="713829" cy="2687111"/>
            <a:chOff x="216315" y="347701"/>
            <a:chExt cx="713829" cy="2687111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6176FCDC-D7EB-4028-A5E3-D2BE5D3E90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904"/>
            <a:stretch/>
          </p:blipFill>
          <p:spPr>
            <a:xfrm>
              <a:off x="513520" y="405253"/>
              <a:ext cx="396486" cy="2138732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0DD788D-0CE8-4CF2-8D08-13F8C3E21BCF}"/>
                </a:ext>
              </a:extLst>
            </p:cNvPr>
            <p:cNvSpPr txBox="1"/>
            <p:nvPr/>
          </p:nvSpPr>
          <p:spPr>
            <a:xfrm>
              <a:off x="468479" y="461074"/>
              <a:ext cx="461665" cy="2573738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  <a:latin typeface="DX시인과나" panose="02020600000000000000" pitchFamily="18" charset="-127"/>
                  <a:ea typeface="DX시인과나" panose="02020600000000000000" pitchFamily="18" charset="-127"/>
                </a:rPr>
                <a:t> 다  독        다  독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5928926-22BD-478F-AC03-FB9581EC6A8E}"/>
                </a:ext>
              </a:extLst>
            </p:cNvPr>
            <p:cNvSpPr txBox="1"/>
            <p:nvPr/>
          </p:nvSpPr>
          <p:spPr>
            <a:xfrm>
              <a:off x="216315" y="347701"/>
              <a:ext cx="338554" cy="2273737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chemeClr val="bg1"/>
                  </a:solidFill>
                  <a:latin typeface="DX시인과나" panose="02020600000000000000" pitchFamily="18" charset="-127"/>
                  <a:ea typeface="DX시인과나" panose="02020600000000000000" pitchFamily="18" charset="-127"/>
                </a:rPr>
                <a:t>소독가들을 위한 다독 장려 프로젝트</a:t>
              </a:r>
              <a:endParaRPr lang="en-US" altLang="ko-KR" sz="1000" dirty="0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endParaRPr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4845AD15-4D3B-4D44-BE54-82AE35F789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8483" y="860935"/>
            <a:ext cx="8166174" cy="513612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2286037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409700" cy="6858000"/>
          </a:xfrm>
          <a:prstGeom prst="rect">
            <a:avLst/>
          </a:prstGeom>
          <a:solidFill>
            <a:srgbClr val="433E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3DEF4DE5-C302-46C6-8280-17811B184D60}"/>
              </a:ext>
            </a:extLst>
          </p:cNvPr>
          <p:cNvGrpSpPr/>
          <p:nvPr/>
        </p:nvGrpSpPr>
        <p:grpSpPr>
          <a:xfrm>
            <a:off x="1668895" y="302524"/>
            <a:ext cx="615553" cy="3679736"/>
            <a:chOff x="8955370" y="1474619"/>
            <a:chExt cx="615553" cy="3679736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218AEB0-E55C-4E7E-89FC-8CD4E7F5A5AE}"/>
                </a:ext>
              </a:extLst>
            </p:cNvPr>
            <p:cNvSpPr txBox="1"/>
            <p:nvPr/>
          </p:nvSpPr>
          <p:spPr>
            <a:xfrm>
              <a:off x="8955370" y="2277804"/>
              <a:ext cx="615553" cy="2876551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ko-KR" altLang="en-US" sz="2800" dirty="0">
                  <a:latin typeface="DX시인과나" panose="02020600000000000000" pitchFamily="18" charset="-127"/>
                  <a:ea typeface="DX시인과나" panose="02020600000000000000" pitchFamily="18" charset="-127"/>
                </a:rPr>
                <a:t>기대효과</a:t>
              </a:r>
              <a:endParaRPr lang="en-US" altLang="ko-KR" sz="2800" dirty="0">
                <a:latin typeface="DX시인과나" panose="02020600000000000000" pitchFamily="18" charset="-127"/>
                <a:ea typeface="DX시인과나" panose="02020600000000000000" pitchFamily="18" charset="-127"/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F3C9F81C-371E-4799-9491-305F3408EE0D}"/>
                </a:ext>
              </a:extLst>
            </p:cNvPr>
            <p:cNvSpPr/>
            <p:nvPr/>
          </p:nvSpPr>
          <p:spPr>
            <a:xfrm>
              <a:off x="8989823" y="1474619"/>
              <a:ext cx="546648" cy="546648"/>
            </a:xfrm>
            <a:prstGeom prst="ellipse">
              <a:avLst/>
            </a:prstGeom>
            <a:solidFill>
              <a:srgbClr val="433E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5" name="타원 14">
            <a:extLst>
              <a:ext uri="{FF2B5EF4-FFF2-40B4-BE49-F238E27FC236}">
                <a16:creationId xmlns:a16="http://schemas.microsoft.com/office/drawing/2014/main" id="{59D48DCC-AE22-47C9-9501-7E1BB52AB2E9}"/>
              </a:ext>
            </a:extLst>
          </p:cNvPr>
          <p:cNvSpPr/>
          <p:nvPr/>
        </p:nvSpPr>
        <p:spPr>
          <a:xfrm>
            <a:off x="542677" y="6218111"/>
            <a:ext cx="320831" cy="32083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60592F0B-1655-4C1F-B852-D59B3FD875E5}"/>
              </a:ext>
            </a:extLst>
          </p:cNvPr>
          <p:cNvGrpSpPr/>
          <p:nvPr/>
        </p:nvGrpSpPr>
        <p:grpSpPr>
          <a:xfrm>
            <a:off x="216315" y="347701"/>
            <a:ext cx="713829" cy="2687111"/>
            <a:chOff x="216315" y="347701"/>
            <a:chExt cx="713829" cy="2687111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C458A16-F068-4903-9A6B-32F7CD7388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904"/>
            <a:stretch/>
          </p:blipFill>
          <p:spPr>
            <a:xfrm>
              <a:off x="513520" y="405253"/>
              <a:ext cx="396486" cy="2138732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CC08801-6F88-4BE7-89BA-3A0C09D199DF}"/>
                </a:ext>
              </a:extLst>
            </p:cNvPr>
            <p:cNvSpPr txBox="1"/>
            <p:nvPr/>
          </p:nvSpPr>
          <p:spPr>
            <a:xfrm>
              <a:off x="468479" y="461074"/>
              <a:ext cx="461665" cy="2573738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  <a:latin typeface="DX시인과나" panose="02020600000000000000" pitchFamily="18" charset="-127"/>
                  <a:ea typeface="DX시인과나" panose="02020600000000000000" pitchFamily="18" charset="-127"/>
                </a:rPr>
                <a:t> 다  독        다  독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18C9DCF-ED38-4BF6-A0DC-629B5DCBCA43}"/>
                </a:ext>
              </a:extLst>
            </p:cNvPr>
            <p:cNvSpPr txBox="1"/>
            <p:nvPr/>
          </p:nvSpPr>
          <p:spPr>
            <a:xfrm>
              <a:off x="216315" y="347701"/>
              <a:ext cx="338554" cy="2273737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chemeClr val="bg1"/>
                  </a:solidFill>
                  <a:latin typeface="DX시인과나" panose="02020600000000000000" pitchFamily="18" charset="-127"/>
                  <a:ea typeface="DX시인과나" panose="02020600000000000000" pitchFamily="18" charset="-127"/>
                </a:rPr>
                <a:t>소독가들을 위한 다독 장려 프로젝트</a:t>
              </a:r>
              <a:endParaRPr lang="en-US" altLang="ko-KR" sz="1000" dirty="0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FA22103C-9AAF-4FAB-BC21-191571041BC6}"/>
              </a:ext>
            </a:extLst>
          </p:cNvPr>
          <p:cNvGrpSpPr/>
          <p:nvPr/>
        </p:nvGrpSpPr>
        <p:grpSpPr>
          <a:xfrm>
            <a:off x="8434016" y="5062096"/>
            <a:ext cx="3706464" cy="1400450"/>
            <a:chOff x="8274083" y="3422051"/>
            <a:chExt cx="3706464" cy="1400450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31DD44A-6ADF-4DF3-8A5A-484EA6A22A73}"/>
                </a:ext>
              </a:extLst>
            </p:cNvPr>
            <p:cNvSpPr txBox="1"/>
            <p:nvPr/>
          </p:nvSpPr>
          <p:spPr>
            <a:xfrm>
              <a:off x="8274083" y="4176170"/>
              <a:ext cx="370646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DX시인과나" panose="02020600000000000000" pitchFamily="18" charset="-127"/>
                  <a:ea typeface="DX시인과나" panose="02020600000000000000" pitchFamily="18" charset="-127"/>
                </a:rPr>
                <a:t>ePUB </a:t>
              </a: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DX시인과나" panose="02020600000000000000" pitchFamily="18" charset="-127"/>
                  <a:ea typeface="DX시인과나" panose="02020600000000000000" pitchFamily="18" charset="-127"/>
                </a:rPr>
                <a:t>규격을 따르므로</a:t>
              </a: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DX시인과나" panose="02020600000000000000" pitchFamily="18" charset="-127"/>
                  <a:ea typeface="DX시인과나" panose="02020600000000000000" pitchFamily="18" charset="-127"/>
                </a:rPr>
                <a:t>,</a:t>
              </a:r>
            </a:p>
            <a:p>
              <a:pPr algn="ctr"/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DX시인과나" panose="02020600000000000000" pitchFamily="18" charset="-127"/>
                  <a:ea typeface="DX시인과나" panose="02020600000000000000" pitchFamily="18" charset="-127"/>
                </a:rPr>
                <a:t>어느 전자책 플랫폼에서든 출판 가능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604942A-8598-4E5A-B564-45EE37C5EB20}"/>
                </a:ext>
              </a:extLst>
            </p:cNvPr>
            <p:cNvSpPr txBox="1"/>
            <p:nvPr/>
          </p:nvSpPr>
          <p:spPr>
            <a:xfrm>
              <a:off x="9034708" y="3422051"/>
              <a:ext cx="218521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DX시인과나" panose="02020600000000000000" pitchFamily="18" charset="-127"/>
                  <a:ea typeface="DX시인과나" panose="02020600000000000000" pitchFamily="18" charset="-127"/>
                </a:rPr>
                <a:t>외부 플랫폼으로의</a:t>
              </a:r>
              <a:endPara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endParaRPr>
            </a:p>
            <a:p>
              <a:pPr algn="ctr"/>
              <a:r>
                <a:rPr lang="ko-KR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DX시인과나" panose="02020600000000000000" pitchFamily="18" charset="-127"/>
                  <a:ea typeface="DX시인과나" panose="02020600000000000000" pitchFamily="18" charset="-127"/>
                </a:rPr>
                <a:t>확장성</a:t>
              </a: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76B227AB-58EF-4FB0-8606-FA5F890E794A}"/>
              </a:ext>
            </a:extLst>
          </p:cNvPr>
          <p:cNvGrpSpPr/>
          <p:nvPr/>
        </p:nvGrpSpPr>
        <p:grpSpPr>
          <a:xfrm>
            <a:off x="5444063" y="3244041"/>
            <a:ext cx="2860078" cy="1393501"/>
            <a:chOff x="5478045" y="3429000"/>
            <a:chExt cx="2860078" cy="1393501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0CECD31-E2B7-49A4-83EF-39DC2F833380}"/>
                </a:ext>
              </a:extLst>
            </p:cNvPr>
            <p:cNvSpPr txBox="1"/>
            <p:nvPr/>
          </p:nvSpPr>
          <p:spPr>
            <a:xfrm>
              <a:off x="5478045" y="4176170"/>
              <a:ext cx="286007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DX시인과나" panose="02020600000000000000" pitchFamily="18" charset="-127"/>
                  <a:ea typeface="DX시인과나" panose="02020600000000000000" pitchFamily="18" charset="-127"/>
                </a:rPr>
                <a:t>e-book </a:t>
              </a: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DX시인과나" panose="02020600000000000000" pitchFamily="18" charset="-127"/>
                  <a:ea typeface="DX시인과나" panose="02020600000000000000" pitchFamily="18" charset="-127"/>
                </a:rPr>
                <a:t>제작부터 배포까지</a:t>
              </a:r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endParaRPr>
            </a:p>
            <a:p>
              <a:pPr algn="ctr"/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DX시인과나" panose="02020600000000000000" pitchFamily="18" charset="-127"/>
                  <a:ea typeface="DX시인과나" panose="02020600000000000000" pitchFamily="18" charset="-127"/>
                </a:rPr>
                <a:t>한 번에 가능한 플랫폼 제공</a:t>
              </a:r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992A828-A9FC-46AC-A70B-8B4BBFB1215A}"/>
                </a:ext>
              </a:extLst>
            </p:cNvPr>
            <p:cNvSpPr txBox="1"/>
            <p:nvPr/>
          </p:nvSpPr>
          <p:spPr>
            <a:xfrm>
              <a:off x="5947725" y="3429000"/>
              <a:ext cx="192071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DX시인과나" panose="02020600000000000000" pitchFamily="18" charset="-127"/>
                  <a:ea typeface="DX시인과나" panose="02020600000000000000" pitchFamily="18" charset="-127"/>
                </a:rPr>
                <a:t>전자책 커뮤니티</a:t>
              </a:r>
              <a:endPara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endParaRPr>
            </a:p>
            <a:p>
              <a:pPr algn="ctr"/>
              <a:r>
                <a:rPr lang="ko-KR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DX시인과나" panose="02020600000000000000" pitchFamily="18" charset="-127"/>
                  <a:ea typeface="DX시인과나" panose="02020600000000000000" pitchFamily="18" charset="-127"/>
                </a:rPr>
                <a:t>활성화</a:t>
              </a: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3D9C17E9-6FAA-455C-A6A7-DA54D70DC954}"/>
              </a:ext>
            </a:extLst>
          </p:cNvPr>
          <p:cNvGrpSpPr/>
          <p:nvPr/>
        </p:nvGrpSpPr>
        <p:grpSpPr>
          <a:xfrm>
            <a:off x="1448002" y="5119442"/>
            <a:ext cx="3922869" cy="1400450"/>
            <a:chOff x="1597487" y="3422051"/>
            <a:chExt cx="3922869" cy="1400450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0C772F1-D1C0-49C8-AA8A-FE2501A3E94C}"/>
                </a:ext>
              </a:extLst>
            </p:cNvPr>
            <p:cNvSpPr txBox="1"/>
            <p:nvPr/>
          </p:nvSpPr>
          <p:spPr>
            <a:xfrm>
              <a:off x="1597487" y="4176170"/>
              <a:ext cx="392286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DX시인과나" panose="02020600000000000000" pitchFamily="18" charset="-127"/>
                  <a:ea typeface="DX시인과나" panose="02020600000000000000" pitchFamily="18" charset="-127"/>
                </a:rPr>
                <a:t>사용자</a:t>
              </a: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DX시인과나" panose="02020600000000000000" pitchFamily="18" charset="-127"/>
                  <a:ea typeface="DX시인과나" panose="02020600000000000000" pitchFamily="18" charset="-127"/>
                </a:rPr>
                <a:t>(</a:t>
              </a: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DX시인과나" panose="02020600000000000000" pitchFamily="18" charset="-127"/>
                  <a:ea typeface="DX시인과나" panose="02020600000000000000" pitchFamily="18" charset="-127"/>
                </a:rPr>
                <a:t>비개발자</a:t>
              </a: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DX시인과나" panose="02020600000000000000" pitchFamily="18" charset="-127"/>
                  <a:ea typeface="DX시인과나" panose="02020600000000000000" pitchFamily="18" charset="-127"/>
                </a:rPr>
                <a:t>)</a:t>
              </a: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DX시인과나" panose="02020600000000000000" pitchFamily="18" charset="-127"/>
                  <a:ea typeface="DX시인과나" panose="02020600000000000000" pitchFamily="18" charset="-127"/>
                </a:rPr>
                <a:t>에게 친숙한 </a:t>
              </a: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DX시인과나" panose="02020600000000000000" pitchFamily="18" charset="-127"/>
                  <a:ea typeface="DX시인과나" panose="02020600000000000000" pitchFamily="18" charset="-127"/>
                </a:rPr>
                <a:t>GUI /</a:t>
              </a:r>
            </a:p>
            <a:p>
              <a:pPr algn="ctr"/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DX시인과나" panose="02020600000000000000" pitchFamily="18" charset="-127"/>
                  <a:ea typeface="DX시인과나" panose="02020600000000000000" pitchFamily="18" charset="-127"/>
                </a:rPr>
                <a:t>개발자에게 친숙한 마크다운 문법 도입</a:t>
              </a:r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9B0D27A-5423-434A-AC66-FABE8659D79C}"/>
                </a:ext>
              </a:extLst>
            </p:cNvPr>
            <p:cNvSpPr txBox="1"/>
            <p:nvPr/>
          </p:nvSpPr>
          <p:spPr>
            <a:xfrm>
              <a:off x="2835807" y="3422051"/>
              <a:ext cx="144623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DX시인과나" panose="02020600000000000000" pitchFamily="18" charset="-127"/>
                  <a:ea typeface="DX시인과나" panose="02020600000000000000" pitchFamily="18" charset="-127"/>
                </a:rPr>
                <a:t>1</a:t>
              </a:r>
              <a:r>
                <a:rPr lang="ko-KR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DX시인과나" panose="02020600000000000000" pitchFamily="18" charset="-127"/>
                  <a:ea typeface="DX시인과나" panose="02020600000000000000" pitchFamily="18" charset="-127"/>
                </a:rPr>
                <a:t>인 출판</a:t>
              </a:r>
              <a:endPara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endParaRPr>
            </a:p>
            <a:p>
              <a:pPr algn="ctr"/>
              <a:r>
                <a:rPr lang="ko-KR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DX시인과나" panose="02020600000000000000" pitchFamily="18" charset="-127"/>
                  <a:ea typeface="DX시인과나" panose="02020600000000000000" pitchFamily="18" charset="-127"/>
                </a:rPr>
                <a:t>접근성 확대</a:t>
              </a:r>
            </a:p>
          </p:txBody>
        </p:sp>
      </p:grpSp>
      <p:sp>
        <p:nvSpPr>
          <p:cNvPr id="6" name="타원 5">
            <a:extLst>
              <a:ext uri="{FF2B5EF4-FFF2-40B4-BE49-F238E27FC236}">
                <a16:creationId xmlns:a16="http://schemas.microsoft.com/office/drawing/2014/main" id="{2934B9D4-0EBE-4454-8F6B-D901B695CF96}"/>
              </a:ext>
            </a:extLst>
          </p:cNvPr>
          <p:cNvSpPr/>
          <p:nvPr/>
        </p:nvSpPr>
        <p:spPr>
          <a:xfrm>
            <a:off x="2047361" y="2184874"/>
            <a:ext cx="2724150" cy="27241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icon</a:t>
            </a:r>
            <a:endParaRPr lang="ko-KR" altLang="en-US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79838DAB-8044-4D96-82D0-EFB948AE44DF}"/>
              </a:ext>
            </a:extLst>
          </p:cNvPr>
          <p:cNvSpPr/>
          <p:nvPr/>
        </p:nvSpPr>
        <p:spPr>
          <a:xfrm>
            <a:off x="5512027" y="302524"/>
            <a:ext cx="2724150" cy="27241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icon</a:t>
            </a:r>
            <a:endParaRPr lang="ko-KR" altLang="en-US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DDEDCF61-8BCB-431F-B604-86FE270ACAE9}"/>
              </a:ext>
            </a:extLst>
          </p:cNvPr>
          <p:cNvSpPr/>
          <p:nvPr/>
        </p:nvSpPr>
        <p:spPr>
          <a:xfrm>
            <a:off x="8925173" y="2184874"/>
            <a:ext cx="2724150" cy="2724150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icon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65418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433E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5597823" y="1757387"/>
            <a:ext cx="923330" cy="3343223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ko-KR" altLang="en-US" sz="4800" dirty="0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감사합니다</a:t>
            </a:r>
            <a:r>
              <a:rPr lang="en-US" altLang="ko-KR" sz="4800" dirty="0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.</a:t>
            </a:r>
            <a:endParaRPr lang="ko-KR" altLang="en-US" sz="4800" dirty="0">
              <a:solidFill>
                <a:schemeClr val="bg1"/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84821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5A043B6-FC81-4A08-87F0-9059BFBA5D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213" y="3603338"/>
            <a:ext cx="1888889" cy="2520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1" y="0"/>
            <a:ext cx="1409700" cy="6858000"/>
          </a:xfrm>
          <a:prstGeom prst="rect">
            <a:avLst/>
          </a:prstGeom>
          <a:solidFill>
            <a:srgbClr val="433E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6D31137-F371-4187-B64C-E6931C66A708}"/>
              </a:ext>
            </a:extLst>
          </p:cNvPr>
          <p:cNvSpPr txBox="1"/>
          <p:nvPr/>
        </p:nvSpPr>
        <p:spPr>
          <a:xfrm>
            <a:off x="3927666" y="2808314"/>
            <a:ext cx="109299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강세준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pPr algn="ctr"/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(Backend)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E7A4518-4DE8-4A8D-B29B-7CDE58ACFDC1}"/>
              </a:ext>
            </a:extLst>
          </p:cNvPr>
          <p:cNvSpPr txBox="1"/>
          <p:nvPr/>
        </p:nvSpPr>
        <p:spPr>
          <a:xfrm>
            <a:off x="6740776" y="2792997"/>
            <a:ext cx="121687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강채원</a:t>
            </a:r>
            <a:endParaRPr lang="en-US" altLang="ko-KR" sz="3600" dirty="0">
              <a:solidFill>
                <a:schemeClr val="tx1">
                  <a:lumMod val="75000"/>
                  <a:lumOff val="25000"/>
                </a:schemeClr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pPr algn="ctr"/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(Frontend)</a:t>
            </a:r>
            <a:endParaRPr lang="ko-KR" altLang="en-US" sz="3600" b="1" dirty="0">
              <a:solidFill>
                <a:schemeClr val="tx1">
                  <a:lumMod val="75000"/>
                  <a:lumOff val="25000"/>
                </a:schemeClr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B3D837D-79FD-4A0F-A927-6FDA93F491DE}"/>
              </a:ext>
            </a:extLst>
          </p:cNvPr>
          <p:cNvSpPr txBox="1"/>
          <p:nvPr/>
        </p:nvSpPr>
        <p:spPr>
          <a:xfrm>
            <a:off x="3906636" y="6141034"/>
            <a:ext cx="113505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/>
            <a:r>
              <a:rPr lang="ko-KR" alt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장주빈</a:t>
            </a:r>
            <a:endParaRPr lang="en-US" altLang="ko-KR" sz="3600" dirty="0">
              <a:solidFill>
                <a:prstClr val="black">
                  <a:lumMod val="75000"/>
                  <a:lumOff val="25000"/>
                </a:prstClr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pPr lvl="0" algn="ctr"/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(Frontend)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3E42CF1-3330-4630-84DB-8C68A7929CD7}"/>
              </a:ext>
            </a:extLst>
          </p:cNvPr>
          <p:cNvSpPr txBox="1"/>
          <p:nvPr/>
        </p:nvSpPr>
        <p:spPr>
          <a:xfrm>
            <a:off x="6781686" y="6118880"/>
            <a:ext cx="113505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최나현</a:t>
            </a:r>
            <a:endParaRPr lang="en-US" altLang="ko-KR" sz="4800" dirty="0">
              <a:solidFill>
                <a:schemeClr val="tx1">
                  <a:lumMod val="75000"/>
                  <a:lumOff val="25000"/>
                </a:schemeClr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pPr algn="ctr"/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(Frontend)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40DAFA8-A7A0-4B29-9CF3-19BA16937BBD}"/>
              </a:ext>
            </a:extLst>
          </p:cNvPr>
          <p:cNvSpPr txBox="1"/>
          <p:nvPr/>
        </p:nvSpPr>
        <p:spPr>
          <a:xfrm>
            <a:off x="9692900" y="6141035"/>
            <a:ext cx="10753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최낙훈</a:t>
            </a:r>
            <a:endParaRPr lang="en-US" altLang="ko-KR" sz="3600" dirty="0">
              <a:solidFill>
                <a:schemeClr val="tx1">
                  <a:lumMod val="75000"/>
                  <a:lumOff val="25000"/>
                </a:schemeClr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pPr algn="ctr"/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(Backend)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4062E35-B58E-4164-AC49-0356B2E6B136}"/>
              </a:ext>
            </a:extLst>
          </p:cNvPr>
          <p:cNvSpPr txBox="1"/>
          <p:nvPr/>
        </p:nvSpPr>
        <p:spPr>
          <a:xfrm>
            <a:off x="9610178" y="2792996"/>
            <a:ext cx="12227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김혜민</a:t>
            </a:r>
            <a:endParaRPr lang="en-US" altLang="ko-KR" sz="4800" dirty="0">
              <a:solidFill>
                <a:schemeClr val="tx1">
                  <a:lumMod val="75000"/>
                  <a:lumOff val="25000"/>
                </a:schemeClr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pPr algn="ctr"/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(Frontend)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pic>
        <p:nvPicPr>
          <p:cNvPr id="5126" name="Picture 6" descr="https://cdn.discordapp.com/attachments/790476156326903812/804172776016445480/IMG_4921_sss.jpg">
            <a:extLst>
              <a:ext uri="{FF2B5EF4-FFF2-40B4-BE49-F238E27FC236}">
                <a16:creationId xmlns:a16="http://schemas.microsoft.com/office/drawing/2014/main" id="{83216194-DBF4-4A82-88EC-FF2C14DB2C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6540" y="3603338"/>
            <a:ext cx="189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https://cdn.discordapp.com/attachments/790476156326903812/804172998970048542/d4e34ae04506cbea.png">
            <a:extLst>
              <a:ext uri="{FF2B5EF4-FFF2-40B4-BE49-F238E27FC236}">
                <a16:creationId xmlns:a16="http://schemas.microsoft.com/office/drawing/2014/main" id="{34ABF59A-7D02-471C-A8C0-3049072566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9163" y="3603338"/>
            <a:ext cx="189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https://cdn.discordapp.com/attachments/790476156326903812/804173045496283166/IMG_5927.JPG">
            <a:extLst>
              <a:ext uri="{FF2B5EF4-FFF2-40B4-BE49-F238E27FC236}">
                <a16:creationId xmlns:a16="http://schemas.microsoft.com/office/drawing/2014/main" id="{F97B5C34-896B-428F-B10E-73EDE51CA0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4213" y="249737"/>
            <a:ext cx="189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https://cdn.discordapp.com/attachments/790476156326903812/804173057802895371/1_.jpg">
            <a:extLst>
              <a:ext uri="{FF2B5EF4-FFF2-40B4-BE49-F238E27FC236}">
                <a16:creationId xmlns:a16="http://schemas.microsoft.com/office/drawing/2014/main" id="{6A616788-C6C3-4D1F-BE35-572388DB5A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17" t="4313" r="10022" b="4533"/>
          <a:stretch/>
        </p:blipFill>
        <p:spPr bwMode="auto">
          <a:xfrm>
            <a:off x="9276540" y="249737"/>
            <a:ext cx="189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4" name="Picture 14" descr="https://cdn.discordapp.com/attachments/790476156326903812/804173167005532200/d29817366fdfb01b.jpg">
            <a:extLst>
              <a:ext uri="{FF2B5EF4-FFF2-40B4-BE49-F238E27FC236}">
                <a16:creationId xmlns:a16="http://schemas.microsoft.com/office/drawing/2014/main" id="{12B4AB30-73B3-4FA7-8249-DB1804EE50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1886" y="249737"/>
            <a:ext cx="189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DD418614-5D68-44EE-98B1-E8E7303AEF62}"/>
              </a:ext>
            </a:extLst>
          </p:cNvPr>
          <p:cNvSpPr txBox="1"/>
          <p:nvPr/>
        </p:nvSpPr>
        <p:spPr>
          <a:xfrm>
            <a:off x="1654189" y="817412"/>
            <a:ext cx="738664" cy="225707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ko-KR" altLang="en-US" sz="36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소독가들</a:t>
            </a:r>
            <a:endParaRPr lang="en-US" altLang="ko-KR" sz="3600" dirty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DB93C32C-AF96-4650-AE53-A2DCA4DDCAFD}"/>
              </a:ext>
            </a:extLst>
          </p:cNvPr>
          <p:cNvGrpSpPr/>
          <p:nvPr/>
        </p:nvGrpSpPr>
        <p:grpSpPr>
          <a:xfrm>
            <a:off x="216315" y="347701"/>
            <a:ext cx="713829" cy="2687111"/>
            <a:chOff x="216315" y="347701"/>
            <a:chExt cx="713829" cy="2687111"/>
          </a:xfrm>
        </p:grpSpPr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2C431F8C-810A-4117-A59A-3538588FB2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904"/>
            <a:stretch/>
          </p:blipFill>
          <p:spPr>
            <a:xfrm>
              <a:off x="513520" y="405253"/>
              <a:ext cx="396486" cy="2138732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9126BBEA-79CB-45B7-B68B-4731EA93C4B1}"/>
                </a:ext>
              </a:extLst>
            </p:cNvPr>
            <p:cNvSpPr txBox="1"/>
            <p:nvPr/>
          </p:nvSpPr>
          <p:spPr>
            <a:xfrm>
              <a:off x="468479" y="461074"/>
              <a:ext cx="461665" cy="2573738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  <a:latin typeface="DX시인과나" panose="02020600000000000000" pitchFamily="18" charset="-127"/>
                  <a:ea typeface="DX시인과나" panose="02020600000000000000" pitchFamily="18" charset="-127"/>
                </a:rPr>
                <a:t> 다  독        다  독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2C45A1A-038F-46F7-B151-8B37F802D8D0}"/>
                </a:ext>
              </a:extLst>
            </p:cNvPr>
            <p:cNvSpPr txBox="1"/>
            <p:nvPr/>
          </p:nvSpPr>
          <p:spPr>
            <a:xfrm>
              <a:off x="216315" y="347701"/>
              <a:ext cx="338554" cy="2273737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chemeClr val="bg1"/>
                  </a:solidFill>
                  <a:latin typeface="DX시인과나" panose="02020600000000000000" pitchFamily="18" charset="-127"/>
                  <a:ea typeface="DX시인과나" panose="02020600000000000000" pitchFamily="18" charset="-127"/>
                </a:rPr>
                <a:t>소독가들을 위한 다독 장려 프로젝트</a:t>
              </a:r>
              <a:endParaRPr lang="en-US" altLang="ko-KR" sz="1000" dirty="0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endParaRPr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46AAB6C9-E00E-42EF-97BD-897E5566657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0177" y="249737"/>
            <a:ext cx="581025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4389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" y="0"/>
            <a:ext cx="1409700" cy="6858000"/>
          </a:xfrm>
          <a:prstGeom prst="rect">
            <a:avLst/>
          </a:prstGeom>
          <a:solidFill>
            <a:srgbClr val="433E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2590190" y="720838"/>
            <a:ext cx="738664" cy="169204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ko-KR" altLang="en-US" sz="3600" b="1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목차</a:t>
            </a:r>
          </a:p>
        </p:txBody>
      </p:sp>
      <p:grpSp>
        <p:nvGrpSpPr>
          <p:cNvPr id="11" name="그룹 10"/>
          <p:cNvGrpSpPr/>
          <p:nvPr/>
        </p:nvGrpSpPr>
        <p:grpSpPr>
          <a:xfrm>
            <a:off x="8986257" y="1756233"/>
            <a:ext cx="615553" cy="3740316"/>
            <a:chOff x="8955370" y="1474619"/>
            <a:chExt cx="615553" cy="3740316"/>
          </a:xfrm>
        </p:grpSpPr>
        <p:sp>
          <p:nvSpPr>
            <p:cNvPr id="18" name="TextBox 17"/>
            <p:cNvSpPr txBox="1"/>
            <p:nvPr/>
          </p:nvSpPr>
          <p:spPr>
            <a:xfrm>
              <a:off x="8955370" y="2338384"/>
              <a:ext cx="615553" cy="2876551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ko-KR" altLang="en-US" sz="2800" dirty="0">
                  <a:latin typeface="DX시인과나" panose="02020600000000000000" pitchFamily="18" charset="-127"/>
                  <a:ea typeface="DX시인과나" panose="02020600000000000000" pitchFamily="18" charset="-127"/>
                </a:rPr>
                <a:t>기대효과</a:t>
              </a:r>
            </a:p>
          </p:txBody>
        </p:sp>
        <p:sp>
          <p:nvSpPr>
            <p:cNvPr id="20" name="타원 19"/>
            <p:cNvSpPr/>
            <p:nvPr/>
          </p:nvSpPr>
          <p:spPr>
            <a:xfrm>
              <a:off x="8989823" y="1474619"/>
              <a:ext cx="546648" cy="546648"/>
            </a:xfrm>
            <a:prstGeom prst="ellipse">
              <a:avLst/>
            </a:prstGeom>
            <a:solidFill>
              <a:srgbClr val="433E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4091369" y="1758704"/>
            <a:ext cx="615553" cy="3341852"/>
            <a:chOff x="4387039" y="1483081"/>
            <a:chExt cx="615553" cy="3341852"/>
          </a:xfrm>
        </p:grpSpPr>
        <p:sp>
          <p:nvSpPr>
            <p:cNvPr id="13" name="TextBox 12"/>
            <p:cNvSpPr txBox="1"/>
            <p:nvPr/>
          </p:nvSpPr>
          <p:spPr>
            <a:xfrm>
              <a:off x="4387039" y="2333623"/>
              <a:ext cx="615553" cy="249131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ko-KR" altLang="en-US" sz="2800" dirty="0">
                  <a:latin typeface="DX시인과나" panose="02020600000000000000" pitchFamily="18" charset="-127"/>
                  <a:ea typeface="DX시인과나" panose="02020600000000000000" pitchFamily="18" charset="-127"/>
                </a:rPr>
                <a:t>기획</a:t>
              </a:r>
              <a:r>
                <a:rPr lang="en-US" altLang="ko-KR" sz="2800" dirty="0">
                  <a:latin typeface="DX시인과나" panose="02020600000000000000" pitchFamily="18" charset="-127"/>
                  <a:ea typeface="DX시인과나" panose="02020600000000000000" pitchFamily="18" charset="-127"/>
                </a:rPr>
                <a:t> </a:t>
              </a:r>
              <a:r>
                <a:rPr lang="ko-KR" altLang="en-US" sz="2800" dirty="0">
                  <a:latin typeface="DX시인과나" panose="02020600000000000000" pitchFamily="18" charset="-127"/>
                  <a:ea typeface="DX시인과나" panose="02020600000000000000" pitchFamily="18" charset="-127"/>
                </a:rPr>
                <a:t>배경</a:t>
              </a:r>
              <a:endParaRPr lang="en-US" altLang="ko-KR" sz="2800" dirty="0">
                <a:latin typeface="DX시인과나" panose="02020600000000000000" pitchFamily="18" charset="-127"/>
                <a:ea typeface="DX시인과나" panose="02020600000000000000" pitchFamily="18" charset="-127"/>
              </a:endParaRPr>
            </a:p>
          </p:txBody>
        </p:sp>
        <p:sp>
          <p:nvSpPr>
            <p:cNvPr id="23" name="자유형 22"/>
            <p:cNvSpPr/>
            <p:nvPr/>
          </p:nvSpPr>
          <p:spPr>
            <a:xfrm>
              <a:off x="4470915" y="1483081"/>
              <a:ext cx="447802" cy="529724"/>
            </a:xfrm>
            <a:custGeom>
              <a:avLst/>
              <a:gdLst>
                <a:gd name="connsiteX0" fmla="*/ 181608 w 447802"/>
                <a:gd name="connsiteY0" fmla="*/ 0 h 529724"/>
                <a:gd name="connsiteX1" fmla="*/ 162816 w 447802"/>
                <a:gd name="connsiteY1" fmla="*/ 15505 h 529724"/>
                <a:gd name="connsiteX2" fmla="*/ 82761 w 447802"/>
                <a:gd name="connsiteY2" fmla="*/ 208774 h 529724"/>
                <a:gd name="connsiteX3" fmla="*/ 356085 w 447802"/>
                <a:gd name="connsiteY3" fmla="*/ 482098 h 529724"/>
                <a:gd name="connsiteX4" fmla="*/ 411169 w 447802"/>
                <a:gd name="connsiteY4" fmla="*/ 476545 h 529724"/>
                <a:gd name="connsiteX5" fmla="*/ 447802 w 447802"/>
                <a:gd name="connsiteY5" fmla="*/ 465174 h 529724"/>
                <a:gd name="connsiteX6" fmla="*/ 426142 w 447802"/>
                <a:gd name="connsiteY6" fmla="*/ 483045 h 529724"/>
                <a:gd name="connsiteX7" fmla="*/ 273324 w 447802"/>
                <a:gd name="connsiteY7" fmla="*/ 529724 h 529724"/>
                <a:gd name="connsiteX8" fmla="*/ 0 w 447802"/>
                <a:gd name="connsiteY8" fmla="*/ 256400 h 529724"/>
                <a:gd name="connsiteX9" fmla="*/ 166934 w 447802"/>
                <a:gd name="connsiteY9" fmla="*/ 4555 h 529724"/>
                <a:gd name="connsiteX10" fmla="*/ 181608 w 447802"/>
                <a:gd name="connsiteY10" fmla="*/ 0 h 529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47802" h="529724">
                  <a:moveTo>
                    <a:pt x="181608" y="0"/>
                  </a:moveTo>
                  <a:lnTo>
                    <a:pt x="162816" y="15505"/>
                  </a:lnTo>
                  <a:cubicBezTo>
                    <a:pt x="113354" y="64967"/>
                    <a:pt x="82761" y="133298"/>
                    <a:pt x="82761" y="208774"/>
                  </a:cubicBezTo>
                  <a:cubicBezTo>
                    <a:pt x="82761" y="359727"/>
                    <a:pt x="205132" y="482098"/>
                    <a:pt x="356085" y="482098"/>
                  </a:cubicBezTo>
                  <a:cubicBezTo>
                    <a:pt x="374954" y="482098"/>
                    <a:pt x="393377" y="480186"/>
                    <a:pt x="411169" y="476545"/>
                  </a:cubicBezTo>
                  <a:lnTo>
                    <a:pt x="447802" y="465174"/>
                  </a:lnTo>
                  <a:lnTo>
                    <a:pt x="426142" y="483045"/>
                  </a:lnTo>
                  <a:cubicBezTo>
                    <a:pt x="382520" y="512516"/>
                    <a:pt x="329932" y="529724"/>
                    <a:pt x="273324" y="529724"/>
                  </a:cubicBezTo>
                  <a:cubicBezTo>
                    <a:pt x="122371" y="529724"/>
                    <a:pt x="0" y="407353"/>
                    <a:pt x="0" y="256400"/>
                  </a:cubicBezTo>
                  <a:cubicBezTo>
                    <a:pt x="0" y="143185"/>
                    <a:pt x="68834" y="46048"/>
                    <a:pt x="166934" y="4555"/>
                  </a:cubicBezTo>
                  <a:lnTo>
                    <a:pt x="181608" y="0"/>
                  </a:lnTo>
                  <a:close/>
                </a:path>
              </a:pathLst>
            </a:custGeom>
            <a:solidFill>
              <a:srgbClr val="433E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C8587AD7-B1F0-42E3-B82F-959FD9C430EF}"/>
              </a:ext>
            </a:extLst>
          </p:cNvPr>
          <p:cNvGrpSpPr/>
          <p:nvPr/>
        </p:nvGrpSpPr>
        <p:grpSpPr>
          <a:xfrm>
            <a:off x="5223485" y="1581151"/>
            <a:ext cx="1078975" cy="3326431"/>
            <a:chOff x="5443305" y="1283994"/>
            <a:chExt cx="1078975" cy="3532477"/>
          </a:xfrm>
        </p:grpSpPr>
        <p:sp>
          <p:nvSpPr>
            <p:cNvPr id="16" name="TextBox 15"/>
            <p:cNvSpPr txBox="1"/>
            <p:nvPr/>
          </p:nvSpPr>
          <p:spPr>
            <a:xfrm>
              <a:off x="5443305" y="2329922"/>
              <a:ext cx="615553" cy="2486549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ko-KR" altLang="en-US" sz="2800" dirty="0">
                  <a:latin typeface="DX시인과나" panose="02020600000000000000" pitchFamily="18" charset="-127"/>
                  <a:ea typeface="DX시인과나" panose="02020600000000000000" pitchFamily="18" charset="-127"/>
                </a:rPr>
                <a:t>프로젝트 소개</a:t>
              </a:r>
            </a:p>
          </p:txBody>
        </p: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CD9C25FA-5E8F-45D7-B449-FCC223BB0836}"/>
                </a:ext>
              </a:extLst>
            </p:cNvPr>
            <p:cNvGrpSpPr/>
            <p:nvPr/>
          </p:nvGrpSpPr>
          <p:grpSpPr>
            <a:xfrm rot="20709709">
              <a:off x="5523265" y="1283994"/>
              <a:ext cx="999015" cy="766231"/>
              <a:chOff x="2428832" y="5099305"/>
              <a:chExt cx="999015" cy="766231"/>
            </a:xfrm>
          </p:grpSpPr>
          <p:sp>
            <p:nvSpPr>
              <p:cNvPr id="21" name="자유형 30">
                <a:extLst>
                  <a:ext uri="{FF2B5EF4-FFF2-40B4-BE49-F238E27FC236}">
                    <a16:creationId xmlns:a16="http://schemas.microsoft.com/office/drawing/2014/main" id="{1CA3C7B0-5499-455D-B6AF-868D9206EBC2}"/>
                  </a:ext>
                </a:extLst>
              </p:cNvPr>
              <p:cNvSpPr/>
              <p:nvPr/>
            </p:nvSpPr>
            <p:spPr>
              <a:xfrm>
                <a:off x="2428832" y="5214935"/>
                <a:ext cx="273815" cy="546648"/>
              </a:xfrm>
              <a:custGeom>
                <a:avLst/>
                <a:gdLst>
                  <a:gd name="connsiteX0" fmla="*/ 273324 w 273815"/>
                  <a:gd name="connsiteY0" fmla="*/ 0 h 546648"/>
                  <a:gd name="connsiteX1" fmla="*/ 273815 w 273815"/>
                  <a:gd name="connsiteY1" fmla="*/ 50 h 546648"/>
                  <a:gd name="connsiteX2" fmla="*/ 273815 w 273815"/>
                  <a:gd name="connsiteY2" fmla="*/ 546599 h 546648"/>
                  <a:gd name="connsiteX3" fmla="*/ 273324 w 273815"/>
                  <a:gd name="connsiteY3" fmla="*/ 546648 h 546648"/>
                  <a:gd name="connsiteX4" fmla="*/ 0 w 273815"/>
                  <a:gd name="connsiteY4" fmla="*/ 273324 h 546648"/>
                  <a:gd name="connsiteX5" fmla="*/ 273324 w 273815"/>
                  <a:gd name="connsiteY5" fmla="*/ 0 h 5466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73815" h="546648">
                    <a:moveTo>
                      <a:pt x="273324" y="0"/>
                    </a:moveTo>
                    <a:lnTo>
                      <a:pt x="273815" y="50"/>
                    </a:lnTo>
                    <a:lnTo>
                      <a:pt x="273815" y="546599"/>
                    </a:lnTo>
                    <a:lnTo>
                      <a:pt x="273324" y="546648"/>
                    </a:lnTo>
                    <a:cubicBezTo>
                      <a:pt x="122371" y="546648"/>
                      <a:pt x="0" y="424277"/>
                      <a:pt x="0" y="273324"/>
                    </a:cubicBezTo>
                    <a:cubicBezTo>
                      <a:pt x="0" y="122371"/>
                      <a:pt x="122371" y="0"/>
                      <a:pt x="273324" y="0"/>
                    </a:cubicBezTo>
                    <a:close/>
                  </a:path>
                </a:pathLst>
              </a:custGeom>
              <a:solidFill>
                <a:srgbClr val="433E8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타원 21">
                <a:extLst>
                  <a:ext uri="{FF2B5EF4-FFF2-40B4-BE49-F238E27FC236}">
                    <a16:creationId xmlns:a16="http://schemas.microsoft.com/office/drawing/2014/main" id="{378717B8-A938-477B-A3A3-BF06C70AA807}"/>
                  </a:ext>
                </a:extLst>
              </p:cNvPr>
              <p:cNvSpPr/>
              <p:nvPr/>
            </p:nvSpPr>
            <p:spPr>
              <a:xfrm>
                <a:off x="2572268" y="5099305"/>
                <a:ext cx="855579" cy="76623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D7E0A493-B02E-4B9F-8952-117D5F1C02A2}"/>
              </a:ext>
            </a:extLst>
          </p:cNvPr>
          <p:cNvGrpSpPr/>
          <p:nvPr/>
        </p:nvGrpSpPr>
        <p:grpSpPr>
          <a:xfrm>
            <a:off x="6403974" y="1776872"/>
            <a:ext cx="615553" cy="3872426"/>
            <a:chOff x="7432593" y="1492787"/>
            <a:chExt cx="615553" cy="3872426"/>
          </a:xfrm>
        </p:grpSpPr>
        <p:sp>
          <p:nvSpPr>
            <p:cNvPr id="17" name="TextBox 16"/>
            <p:cNvSpPr txBox="1"/>
            <p:nvPr/>
          </p:nvSpPr>
          <p:spPr>
            <a:xfrm>
              <a:off x="7432593" y="2338384"/>
              <a:ext cx="615553" cy="3026829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ko-KR" altLang="en-US" sz="2800" dirty="0">
                  <a:latin typeface="DX시인과나" panose="02020600000000000000" pitchFamily="18" charset="-127"/>
                  <a:ea typeface="DX시인과나" panose="02020600000000000000" pitchFamily="18" charset="-127"/>
                </a:rPr>
                <a:t>시연</a:t>
              </a:r>
            </a:p>
          </p:txBody>
        </p:sp>
        <p:sp>
          <p:nvSpPr>
            <p:cNvPr id="25" name="자유형 32">
              <a:extLst>
                <a:ext uri="{FF2B5EF4-FFF2-40B4-BE49-F238E27FC236}">
                  <a16:creationId xmlns:a16="http://schemas.microsoft.com/office/drawing/2014/main" id="{5C8A89CA-D0F5-4788-A889-2D923F94C6A9}"/>
                </a:ext>
              </a:extLst>
            </p:cNvPr>
            <p:cNvSpPr/>
            <p:nvPr/>
          </p:nvSpPr>
          <p:spPr>
            <a:xfrm>
              <a:off x="7603461" y="1492787"/>
              <a:ext cx="273815" cy="546648"/>
            </a:xfrm>
            <a:custGeom>
              <a:avLst/>
              <a:gdLst>
                <a:gd name="connsiteX0" fmla="*/ 273324 w 273815"/>
                <a:gd name="connsiteY0" fmla="*/ 0 h 546648"/>
                <a:gd name="connsiteX1" fmla="*/ 273815 w 273815"/>
                <a:gd name="connsiteY1" fmla="*/ 50 h 546648"/>
                <a:gd name="connsiteX2" fmla="*/ 273815 w 273815"/>
                <a:gd name="connsiteY2" fmla="*/ 546599 h 546648"/>
                <a:gd name="connsiteX3" fmla="*/ 273324 w 273815"/>
                <a:gd name="connsiteY3" fmla="*/ 546648 h 546648"/>
                <a:gd name="connsiteX4" fmla="*/ 0 w 273815"/>
                <a:gd name="connsiteY4" fmla="*/ 273324 h 546648"/>
                <a:gd name="connsiteX5" fmla="*/ 273324 w 273815"/>
                <a:gd name="connsiteY5" fmla="*/ 0 h 546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3815" h="546648">
                  <a:moveTo>
                    <a:pt x="273324" y="0"/>
                  </a:moveTo>
                  <a:lnTo>
                    <a:pt x="273815" y="50"/>
                  </a:lnTo>
                  <a:lnTo>
                    <a:pt x="273815" y="546599"/>
                  </a:lnTo>
                  <a:lnTo>
                    <a:pt x="273324" y="546648"/>
                  </a:lnTo>
                  <a:cubicBezTo>
                    <a:pt x="122371" y="546648"/>
                    <a:pt x="0" y="424277"/>
                    <a:pt x="0" y="273324"/>
                  </a:cubicBezTo>
                  <a:cubicBezTo>
                    <a:pt x="0" y="122371"/>
                    <a:pt x="122371" y="0"/>
                    <a:pt x="273324" y="0"/>
                  </a:cubicBezTo>
                  <a:close/>
                </a:path>
              </a:pathLst>
            </a:custGeom>
            <a:solidFill>
              <a:srgbClr val="433E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702DD0C3-DB1B-4316-A893-9F6DBF690E65}"/>
              </a:ext>
            </a:extLst>
          </p:cNvPr>
          <p:cNvGrpSpPr/>
          <p:nvPr/>
        </p:nvGrpSpPr>
        <p:grpSpPr>
          <a:xfrm>
            <a:off x="7656422" y="1776872"/>
            <a:ext cx="615553" cy="3721970"/>
            <a:chOff x="7608189" y="1479742"/>
            <a:chExt cx="615553" cy="3721970"/>
          </a:xfrm>
        </p:grpSpPr>
        <p:sp>
          <p:nvSpPr>
            <p:cNvPr id="27" name="자유형 43">
              <a:extLst>
                <a:ext uri="{FF2B5EF4-FFF2-40B4-BE49-F238E27FC236}">
                  <a16:creationId xmlns:a16="http://schemas.microsoft.com/office/drawing/2014/main" id="{A1EC577A-3E9E-46D8-A013-47B0B095B3AF}"/>
                </a:ext>
              </a:extLst>
            </p:cNvPr>
            <p:cNvSpPr/>
            <p:nvPr/>
          </p:nvSpPr>
          <p:spPr>
            <a:xfrm rot="19789330" flipH="1">
              <a:off x="7666503" y="1479742"/>
              <a:ext cx="498926" cy="519477"/>
            </a:xfrm>
            <a:custGeom>
              <a:avLst/>
              <a:gdLst>
                <a:gd name="connsiteX0" fmla="*/ 88161 w 498926"/>
                <a:gd name="connsiteY0" fmla="*/ 37088 h 519477"/>
                <a:gd name="connsiteX1" fmla="*/ 67617 w 498926"/>
                <a:gd name="connsiteY1" fmla="*/ 51979 h 519477"/>
                <a:gd name="connsiteX2" fmla="*/ 84173 w 498926"/>
                <a:gd name="connsiteY2" fmla="*/ 41934 h 519477"/>
                <a:gd name="connsiteX3" fmla="*/ 98847 w 498926"/>
                <a:gd name="connsiteY3" fmla="*/ 37379 h 519477"/>
                <a:gd name="connsiteX4" fmla="*/ 80055 w 498926"/>
                <a:gd name="connsiteY4" fmla="*/ 52884 h 519477"/>
                <a:gd name="connsiteX5" fmla="*/ 0 w 498926"/>
                <a:gd name="connsiteY5" fmla="*/ 246154 h 519477"/>
                <a:gd name="connsiteX6" fmla="*/ 273324 w 498926"/>
                <a:gd name="connsiteY6" fmla="*/ 519477 h 519477"/>
                <a:gd name="connsiteX7" fmla="*/ 328408 w 498926"/>
                <a:gd name="connsiteY7" fmla="*/ 513925 h 519477"/>
                <a:gd name="connsiteX8" fmla="*/ 365042 w 498926"/>
                <a:gd name="connsiteY8" fmla="*/ 502553 h 519477"/>
                <a:gd name="connsiteX9" fmla="*/ 348470 w 498926"/>
                <a:gd name="connsiteY9" fmla="*/ 516225 h 519477"/>
                <a:gd name="connsiteX10" fmla="*/ 362953 w 498926"/>
                <a:gd name="connsiteY10" fmla="*/ 509649 h 519477"/>
                <a:gd name="connsiteX11" fmla="*/ 461838 w 498926"/>
                <a:gd name="connsiteY11" fmla="*/ 135972 h 519477"/>
                <a:gd name="connsiteX12" fmla="*/ 88161 w 498926"/>
                <a:gd name="connsiteY12" fmla="*/ 37088 h 519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8926" h="519477">
                  <a:moveTo>
                    <a:pt x="88161" y="37088"/>
                  </a:moveTo>
                  <a:lnTo>
                    <a:pt x="67617" y="51979"/>
                  </a:lnTo>
                  <a:lnTo>
                    <a:pt x="84173" y="41934"/>
                  </a:lnTo>
                  <a:lnTo>
                    <a:pt x="98847" y="37379"/>
                  </a:lnTo>
                  <a:lnTo>
                    <a:pt x="80055" y="52884"/>
                  </a:lnTo>
                  <a:cubicBezTo>
                    <a:pt x="30593" y="102346"/>
                    <a:pt x="0" y="170677"/>
                    <a:pt x="0" y="246154"/>
                  </a:cubicBezTo>
                  <a:cubicBezTo>
                    <a:pt x="0" y="397106"/>
                    <a:pt x="122371" y="519477"/>
                    <a:pt x="273324" y="519477"/>
                  </a:cubicBezTo>
                  <a:cubicBezTo>
                    <a:pt x="292193" y="519477"/>
                    <a:pt x="310616" y="517565"/>
                    <a:pt x="328408" y="513925"/>
                  </a:cubicBezTo>
                  <a:lnTo>
                    <a:pt x="365042" y="502553"/>
                  </a:lnTo>
                  <a:lnTo>
                    <a:pt x="348470" y="516225"/>
                  </a:lnTo>
                  <a:lnTo>
                    <a:pt x="362953" y="509649"/>
                  </a:lnTo>
                  <a:cubicBezTo>
                    <a:pt x="493448" y="433767"/>
                    <a:pt x="537719" y="266467"/>
                    <a:pt x="461838" y="135972"/>
                  </a:cubicBezTo>
                  <a:cubicBezTo>
                    <a:pt x="385956" y="5478"/>
                    <a:pt x="218656" y="-38794"/>
                    <a:pt x="88161" y="37088"/>
                  </a:cubicBezTo>
                  <a:close/>
                </a:path>
              </a:pathLst>
            </a:custGeom>
            <a:solidFill>
              <a:srgbClr val="433E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BB9F007-CA9C-4DA8-BF00-746B3D24465E}"/>
                </a:ext>
              </a:extLst>
            </p:cNvPr>
            <p:cNvSpPr txBox="1"/>
            <p:nvPr/>
          </p:nvSpPr>
          <p:spPr>
            <a:xfrm>
              <a:off x="7608189" y="2325161"/>
              <a:ext cx="615553" cy="2876551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ko-KR" altLang="en-US" sz="2800" dirty="0">
                  <a:latin typeface="DX시인과나" panose="02020600000000000000" pitchFamily="18" charset="-127"/>
                  <a:ea typeface="DX시인과나" panose="02020600000000000000" pitchFamily="18" charset="-127"/>
                </a:rPr>
                <a:t>향후 계획</a:t>
              </a:r>
              <a:endParaRPr lang="en-US" altLang="ko-KR" sz="2800" dirty="0">
                <a:latin typeface="DX시인과나" panose="02020600000000000000" pitchFamily="18" charset="-127"/>
                <a:ea typeface="DX시인과나" panose="02020600000000000000" pitchFamily="18" charset="-127"/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787CBAE5-6F6B-4CBE-B922-4301FFA14EEB}"/>
              </a:ext>
            </a:extLst>
          </p:cNvPr>
          <p:cNvGrpSpPr/>
          <p:nvPr/>
        </p:nvGrpSpPr>
        <p:grpSpPr>
          <a:xfrm>
            <a:off x="216315" y="347701"/>
            <a:ext cx="713829" cy="2687111"/>
            <a:chOff x="216315" y="347701"/>
            <a:chExt cx="713829" cy="2687111"/>
          </a:xfrm>
        </p:grpSpPr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42B8DF2D-5DA4-4F74-9807-AC4B6A00AB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904"/>
            <a:stretch/>
          </p:blipFill>
          <p:spPr>
            <a:xfrm>
              <a:off x="513520" y="405253"/>
              <a:ext cx="396486" cy="2138732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A054AF4-A8A1-495F-9859-1DF0E179EFBE}"/>
                </a:ext>
              </a:extLst>
            </p:cNvPr>
            <p:cNvSpPr txBox="1"/>
            <p:nvPr/>
          </p:nvSpPr>
          <p:spPr>
            <a:xfrm>
              <a:off x="468479" y="461074"/>
              <a:ext cx="461665" cy="2573738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  <a:latin typeface="DX시인과나" panose="02020600000000000000" pitchFamily="18" charset="-127"/>
                  <a:ea typeface="DX시인과나" panose="02020600000000000000" pitchFamily="18" charset="-127"/>
                </a:rPr>
                <a:t> 다  독        다  독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484A478-3617-467A-ADB5-9D61980A278E}"/>
                </a:ext>
              </a:extLst>
            </p:cNvPr>
            <p:cNvSpPr txBox="1"/>
            <p:nvPr/>
          </p:nvSpPr>
          <p:spPr>
            <a:xfrm>
              <a:off x="216315" y="347701"/>
              <a:ext cx="338554" cy="2273737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chemeClr val="bg1"/>
                  </a:solidFill>
                  <a:latin typeface="DX시인과나" panose="02020600000000000000" pitchFamily="18" charset="-127"/>
                  <a:ea typeface="DX시인과나" panose="02020600000000000000" pitchFamily="18" charset="-127"/>
                </a:rPr>
                <a:t>소독가들을 위한 다독 장려 프로젝트</a:t>
              </a:r>
              <a:endParaRPr lang="en-US" altLang="ko-KR" sz="1000" dirty="0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905771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" y="0"/>
            <a:ext cx="1409700" cy="6858000"/>
          </a:xfrm>
          <a:prstGeom prst="rect">
            <a:avLst/>
          </a:prstGeom>
          <a:solidFill>
            <a:srgbClr val="433E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자유형 54"/>
          <p:cNvSpPr/>
          <p:nvPr/>
        </p:nvSpPr>
        <p:spPr>
          <a:xfrm>
            <a:off x="552202" y="6227636"/>
            <a:ext cx="262818" cy="310899"/>
          </a:xfrm>
          <a:custGeom>
            <a:avLst/>
            <a:gdLst>
              <a:gd name="connsiteX0" fmla="*/ 181608 w 447802"/>
              <a:gd name="connsiteY0" fmla="*/ 0 h 529724"/>
              <a:gd name="connsiteX1" fmla="*/ 162816 w 447802"/>
              <a:gd name="connsiteY1" fmla="*/ 15505 h 529724"/>
              <a:gd name="connsiteX2" fmla="*/ 82761 w 447802"/>
              <a:gd name="connsiteY2" fmla="*/ 208774 h 529724"/>
              <a:gd name="connsiteX3" fmla="*/ 356085 w 447802"/>
              <a:gd name="connsiteY3" fmla="*/ 482098 h 529724"/>
              <a:gd name="connsiteX4" fmla="*/ 411169 w 447802"/>
              <a:gd name="connsiteY4" fmla="*/ 476545 h 529724"/>
              <a:gd name="connsiteX5" fmla="*/ 447802 w 447802"/>
              <a:gd name="connsiteY5" fmla="*/ 465174 h 529724"/>
              <a:gd name="connsiteX6" fmla="*/ 426142 w 447802"/>
              <a:gd name="connsiteY6" fmla="*/ 483045 h 529724"/>
              <a:gd name="connsiteX7" fmla="*/ 273324 w 447802"/>
              <a:gd name="connsiteY7" fmla="*/ 529724 h 529724"/>
              <a:gd name="connsiteX8" fmla="*/ 0 w 447802"/>
              <a:gd name="connsiteY8" fmla="*/ 256400 h 529724"/>
              <a:gd name="connsiteX9" fmla="*/ 166934 w 447802"/>
              <a:gd name="connsiteY9" fmla="*/ 4555 h 529724"/>
              <a:gd name="connsiteX10" fmla="*/ 181608 w 447802"/>
              <a:gd name="connsiteY10" fmla="*/ 0 h 529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47802" h="529724">
                <a:moveTo>
                  <a:pt x="181608" y="0"/>
                </a:moveTo>
                <a:lnTo>
                  <a:pt x="162816" y="15505"/>
                </a:lnTo>
                <a:cubicBezTo>
                  <a:pt x="113354" y="64967"/>
                  <a:pt x="82761" y="133298"/>
                  <a:pt x="82761" y="208774"/>
                </a:cubicBezTo>
                <a:cubicBezTo>
                  <a:pt x="82761" y="359727"/>
                  <a:pt x="205132" y="482098"/>
                  <a:pt x="356085" y="482098"/>
                </a:cubicBezTo>
                <a:cubicBezTo>
                  <a:pt x="374954" y="482098"/>
                  <a:pt x="393377" y="480186"/>
                  <a:pt x="411169" y="476545"/>
                </a:cubicBezTo>
                <a:lnTo>
                  <a:pt x="447802" y="465174"/>
                </a:lnTo>
                <a:lnTo>
                  <a:pt x="426142" y="483045"/>
                </a:lnTo>
                <a:cubicBezTo>
                  <a:pt x="382520" y="512516"/>
                  <a:pt x="329932" y="529724"/>
                  <a:pt x="273324" y="529724"/>
                </a:cubicBezTo>
                <a:cubicBezTo>
                  <a:pt x="122371" y="529724"/>
                  <a:pt x="0" y="407353"/>
                  <a:pt x="0" y="256400"/>
                </a:cubicBezTo>
                <a:cubicBezTo>
                  <a:pt x="0" y="143185"/>
                  <a:pt x="68834" y="46048"/>
                  <a:pt x="166934" y="4555"/>
                </a:cubicBezTo>
                <a:lnTo>
                  <a:pt x="18160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0FF58B02-BAD8-4DBB-B9E5-C56B0AFDC82E}"/>
              </a:ext>
            </a:extLst>
          </p:cNvPr>
          <p:cNvGrpSpPr/>
          <p:nvPr/>
        </p:nvGrpSpPr>
        <p:grpSpPr>
          <a:xfrm>
            <a:off x="1708689" y="322080"/>
            <a:ext cx="615553" cy="3328451"/>
            <a:chOff x="4387039" y="1483081"/>
            <a:chExt cx="615553" cy="3328451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22442DB-E67B-4413-98C8-4A5CE0AE3CCB}"/>
                </a:ext>
              </a:extLst>
            </p:cNvPr>
            <p:cNvSpPr txBox="1"/>
            <p:nvPr/>
          </p:nvSpPr>
          <p:spPr>
            <a:xfrm>
              <a:off x="4387039" y="2320222"/>
              <a:ext cx="615553" cy="249131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ko-KR" altLang="en-US" sz="2800" dirty="0">
                  <a:latin typeface="DX시인과나" panose="02020600000000000000" pitchFamily="18" charset="-127"/>
                  <a:ea typeface="DX시인과나" panose="02020600000000000000" pitchFamily="18" charset="-127"/>
                </a:rPr>
                <a:t>기획 배경</a:t>
              </a:r>
              <a:endParaRPr lang="en-US" altLang="ko-KR" sz="2800" dirty="0">
                <a:latin typeface="DX시인과나" panose="02020600000000000000" pitchFamily="18" charset="-127"/>
                <a:ea typeface="DX시인과나" panose="02020600000000000000" pitchFamily="18" charset="-127"/>
              </a:endParaRPr>
            </a:p>
          </p:txBody>
        </p:sp>
        <p:sp>
          <p:nvSpPr>
            <p:cNvPr id="27" name="자유형 19">
              <a:extLst>
                <a:ext uri="{FF2B5EF4-FFF2-40B4-BE49-F238E27FC236}">
                  <a16:creationId xmlns:a16="http://schemas.microsoft.com/office/drawing/2014/main" id="{244AA266-9810-44F1-BF5A-0144FDADEF07}"/>
                </a:ext>
              </a:extLst>
            </p:cNvPr>
            <p:cNvSpPr/>
            <p:nvPr/>
          </p:nvSpPr>
          <p:spPr>
            <a:xfrm>
              <a:off x="4470915" y="1483081"/>
              <a:ext cx="447802" cy="529724"/>
            </a:xfrm>
            <a:custGeom>
              <a:avLst/>
              <a:gdLst>
                <a:gd name="connsiteX0" fmla="*/ 181608 w 447802"/>
                <a:gd name="connsiteY0" fmla="*/ 0 h 529724"/>
                <a:gd name="connsiteX1" fmla="*/ 162816 w 447802"/>
                <a:gd name="connsiteY1" fmla="*/ 15505 h 529724"/>
                <a:gd name="connsiteX2" fmla="*/ 82761 w 447802"/>
                <a:gd name="connsiteY2" fmla="*/ 208774 h 529724"/>
                <a:gd name="connsiteX3" fmla="*/ 356085 w 447802"/>
                <a:gd name="connsiteY3" fmla="*/ 482098 h 529724"/>
                <a:gd name="connsiteX4" fmla="*/ 411169 w 447802"/>
                <a:gd name="connsiteY4" fmla="*/ 476545 h 529724"/>
                <a:gd name="connsiteX5" fmla="*/ 447802 w 447802"/>
                <a:gd name="connsiteY5" fmla="*/ 465174 h 529724"/>
                <a:gd name="connsiteX6" fmla="*/ 426142 w 447802"/>
                <a:gd name="connsiteY6" fmla="*/ 483045 h 529724"/>
                <a:gd name="connsiteX7" fmla="*/ 273324 w 447802"/>
                <a:gd name="connsiteY7" fmla="*/ 529724 h 529724"/>
                <a:gd name="connsiteX8" fmla="*/ 0 w 447802"/>
                <a:gd name="connsiteY8" fmla="*/ 256400 h 529724"/>
                <a:gd name="connsiteX9" fmla="*/ 166934 w 447802"/>
                <a:gd name="connsiteY9" fmla="*/ 4555 h 529724"/>
                <a:gd name="connsiteX10" fmla="*/ 181608 w 447802"/>
                <a:gd name="connsiteY10" fmla="*/ 0 h 529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47802" h="529724">
                  <a:moveTo>
                    <a:pt x="181608" y="0"/>
                  </a:moveTo>
                  <a:lnTo>
                    <a:pt x="162816" y="15505"/>
                  </a:lnTo>
                  <a:cubicBezTo>
                    <a:pt x="113354" y="64967"/>
                    <a:pt x="82761" y="133298"/>
                    <a:pt x="82761" y="208774"/>
                  </a:cubicBezTo>
                  <a:cubicBezTo>
                    <a:pt x="82761" y="359727"/>
                    <a:pt x="205132" y="482098"/>
                    <a:pt x="356085" y="482098"/>
                  </a:cubicBezTo>
                  <a:cubicBezTo>
                    <a:pt x="374954" y="482098"/>
                    <a:pt x="393377" y="480186"/>
                    <a:pt x="411169" y="476545"/>
                  </a:cubicBezTo>
                  <a:lnTo>
                    <a:pt x="447802" y="465174"/>
                  </a:lnTo>
                  <a:lnTo>
                    <a:pt x="426142" y="483045"/>
                  </a:lnTo>
                  <a:cubicBezTo>
                    <a:pt x="382520" y="512516"/>
                    <a:pt x="329932" y="529724"/>
                    <a:pt x="273324" y="529724"/>
                  </a:cubicBezTo>
                  <a:cubicBezTo>
                    <a:pt x="122371" y="529724"/>
                    <a:pt x="0" y="407353"/>
                    <a:pt x="0" y="256400"/>
                  </a:cubicBezTo>
                  <a:cubicBezTo>
                    <a:pt x="0" y="143185"/>
                    <a:pt x="68834" y="46048"/>
                    <a:pt x="166934" y="4555"/>
                  </a:cubicBezTo>
                  <a:lnTo>
                    <a:pt x="181608" y="0"/>
                  </a:lnTo>
                  <a:close/>
                </a:path>
              </a:pathLst>
            </a:custGeom>
            <a:solidFill>
              <a:srgbClr val="433E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2D2B988F-7914-45B2-BC82-2906E49D9FD1}"/>
              </a:ext>
            </a:extLst>
          </p:cNvPr>
          <p:cNvGrpSpPr/>
          <p:nvPr/>
        </p:nvGrpSpPr>
        <p:grpSpPr>
          <a:xfrm>
            <a:off x="216315" y="347701"/>
            <a:ext cx="713829" cy="2687111"/>
            <a:chOff x="216315" y="347701"/>
            <a:chExt cx="713829" cy="2687111"/>
          </a:xfrm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5F89932B-B491-425A-9CCB-6177AB34D0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904"/>
            <a:stretch/>
          </p:blipFill>
          <p:spPr>
            <a:xfrm>
              <a:off x="513520" y="405253"/>
              <a:ext cx="396486" cy="2138732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6883898-885C-42A0-A2B9-5A89AD95B90B}"/>
                </a:ext>
              </a:extLst>
            </p:cNvPr>
            <p:cNvSpPr txBox="1"/>
            <p:nvPr/>
          </p:nvSpPr>
          <p:spPr>
            <a:xfrm>
              <a:off x="468479" y="461074"/>
              <a:ext cx="461665" cy="2573738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  <a:latin typeface="DX시인과나" panose="02020600000000000000" pitchFamily="18" charset="-127"/>
                  <a:ea typeface="DX시인과나" panose="02020600000000000000" pitchFamily="18" charset="-127"/>
                </a:rPr>
                <a:t> 다  독        다  독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ECACCD2-0942-4720-A44F-7B63BE49C769}"/>
                </a:ext>
              </a:extLst>
            </p:cNvPr>
            <p:cNvSpPr txBox="1"/>
            <p:nvPr/>
          </p:nvSpPr>
          <p:spPr>
            <a:xfrm>
              <a:off x="216315" y="347701"/>
              <a:ext cx="338554" cy="2273737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chemeClr val="bg1"/>
                  </a:solidFill>
                  <a:latin typeface="DX시인과나" panose="02020600000000000000" pitchFamily="18" charset="-127"/>
                  <a:ea typeface="DX시인과나" panose="02020600000000000000" pitchFamily="18" charset="-127"/>
                </a:rPr>
                <a:t>소독가들을 위한 다독 장려 프로젝트</a:t>
              </a:r>
              <a:endParaRPr lang="en-US" altLang="ko-KR" sz="1000" dirty="0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endParaRPr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4149213" y="2767280"/>
            <a:ext cx="486696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b="1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‘</a:t>
            </a:r>
            <a:r>
              <a:rPr lang="en-US" altLang="ko-KR" sz="8000" b="1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1</a:t>
            </a:r>
            <a:r>
              <a:rPr lang="ko-KR" altLang="en-US" sz="4400" b="1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인 출판사</a:t>
            </a:r>
            <a:r>
              <a:rPr lang="en-US" altLang="ko-KR" sz="4400" b="1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’</a:t>
            </a:r>
            <a:r>
              <a:rPr lang="ko-KR" altLang="en-US" sz="4400" b="1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란</a:t>
            </a:r>
            <a:r>
              <a:rPr lang="en-US" altLang="ko-KR" sz="4400" b="1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?</a:t>
            </a:r>
            <a:endParaRPr lang="ko-KR" altLang="en-US" b="1" dirty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301706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" y="0"/>
            <a:ext cx="1409700" cy="6858000"/>
          </a:xfrm>
          <a:prstGeom prst="rect">
            <a:avLst/>
          </a:prstGeom>
          <a:solidFill>
            <a:srgbClr val="433E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자유형 54"/>
          <p:cNvSpPr/>
          <p:nvPr/>
        </p:nvSpPr>
        <p:spPr>
          <a:xfrm>
            <a:off x="552202" y="6227636"/>
            <a:ext cx="262818" cy="310899"/>
          </a:xfrm>
          <a:custGeom>
            <a:avLst/>
            <a:gdLst>
              <a:gd name="connsiteX0" fmla="*/ 181608 w 447802"/>
              <a:gd name="connsiteY0" fmla="*/ 0 h 529724"/>
              <a:gd name="connsiteX1" fmla="*/ 162816 w 447802"/>
              <a:gd name="connsiteY1" fmla="*/ 15505 h 529724"/>
              <a:gd name="connsiteX2" fmla="*/ 82761 w 447802"/>
              <a:gd name="connsiteY2" fmla="*/ 208774 h 529724"/>
              <a:gd name="connsiteX3" fmla="*/ 356085 w 447802"/>
              <a:gd name="connsiteY3" fmla="*/ 482098 h 529724"/>
              <a:gd name="connsiteX4" fmla="*/ 411169 w 447802"/>
              <a:gd name="connsiteY4" fmla="*/ 476545 h 529724"/>
              <a:gd name="connsiteX5" fmla="*/ 447802 w 447802"/>
              <a:gd name="connsiteY5" fmla="*/ 465174 h 529724"/>
              <a:gd name="connsiteX6" fmla="*/ 426142 w 447802"/>
              <a:gd name="connsiteY6" fmla="*/ 483045 h 529724"/>
              <a:gd name="connsiteX7" fmla="*/ 273324 w 447802"/>
              <a:gd name="connsiteY7" fmla="*/ 529724 h 529724"/>
              <a:gd name="connsiteX8" fmla="*/ 0 w 447802"/>
              <a:gd name="connsiteY8" fmla="*/ 256400 h 529724"/>
              <a:gd name="connsiteX9" fmla="*/ 166934 w 447802"/>
              <a:gd name="connsiteY9" fmla="*/ 4555 h 529724"/>
              <a:gd name="connsiteX10" fmla="*/ 181608 w 447802"/>
              <a:gd name="connsiteY10" fmla="*/ 0 h 529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47802" h="529724">
                <a:moveTo>
                  <a:pt x="181608" y="0"/>
                </a:moveTo>
                <a:lnTo>
                  <a:pt x="162816" y="15505"/>
                </a:lnTo>
                <a:cubicBezTo>
                  <a:pt x="113354" y="64967"/>
                  <a:pt x="82761" y="133298"/>
                  <a:pt x="82761" y="208774"/>
                </a:cubicBezTo>
                <a:cubicBezTo>
                  <a:pt x="82761" y="359727"/>
                  <a:pt x="205132" y="482098"/>
                  <a:pt x="356085" y="482098"/>
                </a:cubicBezTo>
                <a:cubicBezTo>
                  <a:pt x="374954" y="482098"/>
                  <a:pt x="393377" y="480186"/>
                  <a:pt x="411169" y="476545"/>
                </a:cubicBezTo>
                <a:lnTo>
                  <a:pt x="447802" y="465174"/>
                </a:lnTo>
                <a:lnTo>
                  <a:pt x="426142" y="483045"/>
                </a:lnTo>
                <a:cubicBezTo>
                  <a:pt x="382520" y="512516"/>
                  <a:pt x="329932" y="529724"/>
                  <a:pt x="273324" y="529724"/>
                </a:cubicBezTo>
                <a:cubicBezTo>
                  <a:pt x="122371" y="529724"/>
                  <a:pt x="0" y="407353"/>
                  <a:pt x="0" y="256400"/>
                </a:cubicBezTo>
                <a:cubicBezTo>
                  <a:pt x="0" y="143185"/>
                  <a:pt x="68834" y="46048"/>
                  <a:pt x="166934" y="4555"/>
                </a:cubicBezTo>
                <a:lnTo>
                  <a:pt x="18160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0FF58B02-BAD8-4DBB-B9E5-C56B0AFDC82E}"/>
              </a:ext>
            </a:extLst>
          </p:cNvPr>
          <p:cNvGrpSpPr/>
          <p:nvPr/>
        </p:nvGrpSpPr>
        <p:grpSpPr>
          <a:xfrm>
            <a:off x="1708689" y="322080"/>
            <a:ext cx="615553" cy="3328451"/>
            <a:chOff x="4387039" y="1483081"/>
            <a:chExt cx="615553" cy="3328451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22442DB-E67B-4413-98C8-4A5CE0AE3CCB}"/>
                </a:ext>
              </a:extLst>
            </p:cNvPr>
            <p:cNvSpPr txBox="1"/>
            <p:nvPr/>
          </p:nvSpPr>
          <p:spPr>
            <a:xfrm>
              <a:off x="4387039" y="2320222"/>
              <a:ext cx="615553" cy="249131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ko-KR" altLang="en-US" sz="2800" dirty="0">
                  <a:latin typeface="DX시인과나" panose="02020600000000000000" pitchFamily="18" charset="-127"/>
                  <a:ea typeface="DX시인과나" panose="02020600000000000000" pitchFamily="18" charset="-127"/>
                </a:rPr>
                <a:t>기획 배경</a:t>
              </a:r>
              <a:endParaRPr lang="en-US" altLang="ko-KR" sz="2800" dirty="0">
                <a:latin typeface="DX시인과나" panose="02020600000000000000" pitchFamily="18" charset="-127"/>
                <a:ea typeface="DX시인과나" panose="02020600000000000000" pitchFamily="18" charset="-127"/>
              </a:endParaRPr>
            </a:p>
          </p:txBody>
        </p:sp>
        <p:sp>
          <p:nvSpPr>
            <p:cNvPr id="27" name="자유형 19">
              <a:extLst>
                <a:ext uri="{FF2B5EF4-FFF2-40B4-BE49-F238E27FC236}">
                  <a16:creationId xmlns:a16="http://schemas.microsoft.com/office/drawing/2014/main" id="{244AA266-9810-44F1-BF5A-0144FDADEF07}"/>
                </a:ext>
              </a:extLst>
            </p:cNvPr>
            <p:cNvSpPr/>
            <p:nvPr/>
          </p:nvSpPr>
          <p:spPr>
            <a:xfrm>
              <a:off x="4470915" y="1483081"/>
              <a:ext cx="447802" cy="529724"/>
            </a:xfrm>
            <a:custGeom>
              <a:avLst/>
              <a:gdLst>
                <a:gd name="connsiteX0" fmla="*/ 181608 w 447802"/>
                <a:gd name="connsiteY0" fmla="*/ 0 h 529724"/>
                <a:gd name="connsiteX1" fmla="*/ 162816 w 447802"/>
                <a:gd name="connsiteY1" fmla="*/ 15505 h 529724"/>
                <a:gd name="connsiteX2" fmla="*/ 82761 w 447802"/>
                <a:gd name="connsiteY2" fmla="*/ 208774 h 529724"/>
                <a:gd name="connsiteX3" fmla="*/ 356085 w 447802"/>
                <a:gd name="connsiteY3" fmla="*/ 482098 h 529724"/>
                <a:gd name="connsiteX4" fmla="*/ 411169 w 447802"/>
                <a:gd name="connsiteY4" fmla="*/ 476545 h 529724"/>
                <a:gd name="connsiteX5" fmla="*/ 447802 w 447802"/>
                <a:gd name="connsiteY5" fmla="*/ 465174 h 529724"/>
                <a:gd name="connsiteX6" fmla="*/ 426142 w 447802"/>
                <a:gd name="connsiteY6" fmla="*/ 483045 h 529724"/>
                <a:gd name="connsiteX7" fmla="*/ 273324 w 447802"/>
                <a:gd name="connsiteY7" fmla="*/ 529724 h 529724"/>
                <a:gd name="connsiteX8" fmla="*/ 0 w 447802"/>
                <a:gd name="connsiteY8" fmla="*/ 256400 h 529724"/>
                <a:gd name="connsiteX9" fmla="*/ 166934 w 447802"/>
                <a:gd name="connsiteY9" fmla="*/ 4555 h 529724"/>
                <a:gd name="connsiteX10" fmla="*/ 181608 w 447802"/>
                <a:gd name="connsiteY10" fmla="*/ 0 h 529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47802" h="529724">
                  <a:moveTo>
                    <a:pt x="181608" y="0"/>
                  </a:moveTo>
                  <a:lnTo>
                    <a:pt x="162816" y="15505"/>
                  </a:lnTo>
                  <a:cubicBezTo>
                    <a:pt x="113354" y="64967"/>
                    <a:pt x="82761" y="133298"/>
                    <a:pt x="82761" y="208774"/>
                  </a:cubicBezTo>
                  <a:cubicBezTo>
                    <a:pt x="82761" y="359727"/>
                    <a:pt x="205132" y="482098"/>
                    <a:pt x="356085" y="482098"/>
                  </a:cubicBezTo>
                  <a:cubicBezTo>
                    <a:pt x="374954" y="482098"/>
                    <a:pt x="393377" y="480186"/>
                    <a:pt x="411169" y="476545"/>
                  </a:cubicBezTo>
                  <a:lnTo>
                    <a:pt x="447802" y="465174"/>
                  </a:lnTo>
                  <a:lnTo>
                    <a:pt x="426142" y="483045"/>
                  </a:lnTo>
                  <a:cubicBezTo>
                    <a:pt x="382520" y="512516"/>
                    <a:pt x="329932" y="529724"/>
                    <a:pt x="273324" y="529724"/>
                  </a:cubicBezTo>
                  <a:cubicBezTo>
                    <a:pt x="122371" y="529724"/>
                    <a:pt x="0" y="407353"/>
                    <a:pt x="0" y="256400"/>
                  </a:cubicBezTo>
                  <a:cubicBezTo>
                    <a:pt x="0" y="143185"/>
                    <a:pt x="68834" y="46048"/>
                    <a:pt x="166934" y="4555"/>
                  </a:cubicBezTo>
                  <a:lnTo>
                    <a:pt x="181608" y="0"/>
                  </a:lnTo>
                  <a:close/>
                </a:path>
              </a:pathLst>
            </a:custGeom>
            <a:solidFill>
              <a:srgbClr val="433E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2D2B988F-7914-45B2-BC82-2906E49D9FD1}"/>
              </a:ext>
            </a:extLst>
          </p:cNvPr>
          <p:cNvGrpSpPr/>
          <p:nvPr/>
        </p:nvGrpSpPr>
        <p:grpSpPr>
          <a:xfrm>
            <a:off x="216315" y="347701"/>
            <a:ext cx="713829" cy="2687111"/>
            <a:chOff x="216315" y="347701"/>
            <a:chExt cx="713829" cy="2687111"/>
          </a:xfrm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5F89932B-B491-425A-9CCB-6177AB34D0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904"/>
            <a:stretch/>
          </p:blipFill>
          <p:spPr>
            <a:xfrm>
              <a:off x="513520" y="405253"/>
              <a:ext cx="396486" cy="2138732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6883898-885C-42A0-A2B9-5A89AD95B90B}"/>
                </a:ext>
              </a:extLst>
            </p:cNvPr>
            <p:cNvSpPr txBox="1"/>
            <p:nvPr/>
          </p:nvSpPr>
          <p:spPr>
            <a:xfrm>
              <a:off x="468479" y="461074"/>
              <a:ext cx="461665" cy="2573738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  <a:latin typeface="DX시인과나" panose="02020600000000000000" pitchFamily="18" charset="-127"/>
                  <a:ea typeface="DX시인과나" panose="02020600000000000000" pitchFamily="18" charset="-127"/>
                </a:rPr>
                <a:t> 다  독        다  독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ECACCD2-0942-4720-A44F-7B63BE49C769}"/>
                </a:ext>
              </a:extLst>
            </p:cNvPr>
            <p:cNvSpPr txBox="1"/>
            <p:nvPr/>
          </p:nvSpPr>
          <p:spPr>
            <a:xfrm>
              <a:off x="216315" y="347701"/>
              <a:ext cx="338554" cy="2273737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chemeClr val="bg1"/>
                  </a:solidFill>
                  <a:latin typeface="DX시인과나" panose="02020600000000000000" pitchFamily="18" charset="-127"/>
                  <a:ea typeface="DX시인과나" panose="02020600000000000000" pitchFamily="18" charset="-127"/>
                </a:rPr>
                <a:t>소독가들을 위한 다독 장려 프로젝트</a:t>
              </a:r>
              <a:endParaRPr lang="en-US" altLang="ko-KR" sz="1000" dirty="0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41EBEFD0-FDAE-494E-97DC-3C2D4B30B459}"/>
              </a:ext>
            </a:extLst>
          </p:cNvPr>
          <p:cNvSpPr txBox="1"/>
          <p:nvPr/>
        </p:nvSpPr>
        <p:spPr>
          <a:xfrm>
            <a:off x="4064241" y="5026387"/>
            <a:ext cx="14093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&lt;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출판 프로세스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&gt;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1EBEFD0-FDAE-494E-97DC-3C2D4B30B459}"/>
              </a:ext>
            </a:extLst>
          </p:cNvPr>
          <p:cNvSpPr txBox="1"/>
          <p:nvPr/>
        </p:nvSpPr>
        <p:spPr>
          <a:xfrm>
            <a:off x="9317821" y="5036710"/>
            <a:ext cx="10727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&lt;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수익 구조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&gt;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4242" y="2055341"/>
            <a:ext cx="4889358" cy="297104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95186" y="1977237"/>
            <a:ext cx="4318000" cy="3106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6534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" y="0"/>
            <a:ext cx="1409700" cy="6858000"/>
          </a:xfrm>
          <a:prstGeom prst="rect">
            <a:avLst/>
          </a:prstGeom>
          <a:solidFill>
            <a:srgbClr val="433E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자유형 54"/>
          <p:cNvSpPr/>
          <p:nvPr/>
        </p:nvSpPr>
        <p:spPr>
          <a:xfrm>
            <a:off x="552202" y="6227636"/>
            <a:ext cx="262818" cy="310899"/>
          </a:xfrm>
          <a:custGeom>
            <a:avLst/>
            <a:gdLst>
              <a:gd name="connsiteX0" fmla="*/ 181608 w 447802"/>
              <a:gd name="connsiteY0" fmla="*/ 0 h 529724"/>
              <a:gd name="connsiteX1" fmla="*/ 162816 w 447802"/>
              <a:gd name="connsiteY1" fmla="*/ 15505 h 529724"/>
              <a:gd name="connsiteX2" fmla="*/ 82761 w 447802"/>
              <a:gd name="connsiteY2" fmla="*/ 208774 h 529724"/>
              <a:gd name="connsiteX3" fmla="*/ 356085 w 447802"/>
              <a:gd name="connsiteY3" fmla="*/ 482098 h 529724"/>
              <a:gd name="connsiteX4" fmla="*/ 411169 w 447802"/>
              <a:gd name="connsiteY4" fmla="*/ 476545 h 529724"/>
              <a:gd name="connsiteX5" fmla="*/ 447802 w 447802"/>
              <a:gd name="connsiteY5" fmla="*/ 465174 h 529724"/>
              <a:gd name="connsiteX6" fmla="*/ 426142 w 447802"/>
              <a:gd name="connsiteY6" fmla="*/ 483045 h 529724"/>
              <a:gd name="connsiteX7" fmla="*/ 273324 w 447802"/>
              <a:gd name="connsiteY7" fmla="*/ 529724 h 529724"/>
              <a:gd name="connsiteX8" fmla="*/ 0 w 447802"/>
              <a:gd name="connsiteY8" fmla="*/ 256400 h 529724"/>
              <a:gd name="connsiteX9" fmla="*/ 166934 w 447802"/>
              <a:gd name="connsiteY9" fmla="*/ 4555 h 529724"/>
              <a:gd name="connsiteX10" fmla="*/ 181608 w 447802"/>
              <a:gd name="connsiteY10" fmla="*/ 0 h 529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47802" h="529724">
                <a:moveTo>
                  <a:pt x="181608" y="0"/>
                </a:moveTo>
                <a:lnTo>
                  <a:pt x="162816" y="15505"/>
                </a:lnTo>
                <a:cubicBezTo>
                  <a:pt x="113354" y="64967"/>
                  <a:pt x="82761" y="133298"/>
                  <a:pt x="82761" y="208774"/>
                </a:cubicBezTo>
                <a:cubicBezTo>
                  <a:pt x="82761" y="359727"/>
                  <a:pt x="205132" y="482098"/>
                  <a:pt x="356085" y="482098"/>
                </a:cubicBezTo>
                <a:cubicBezTo>
                  <a:pt x="374954" y="482098"/>
                  <a:pt x="393377" y="480186"/>
                  <a:pt x="411169" y="476545"/>
                </a:cubicBezTo>
                <a:lnTo>
                  <a:pt x="447802" y="465174"/>
                </a:lnTo>
                <a:lnTo>
                  <a:pt x="426142" y="483045"/>
                </a:lnTo>
                <a:cubicBezTo>
                  <a:pt x="382520" y="512516"/>
                  <a:pt x="329932" y="529724"/>
                  <a:pt x="273324" y="529724"/>
                </a:cubicBezTo>
                <a:cubicBezTo>
                  <a:pt x="122371" y="529724"/>
                  <a:pt x="0" y="407353"/>
                  <a:pt x="0" y="256400"/>
                </a:cubicBezTo>
                <a:cubicBezTo>
                  <a:pt x="0" y="143185"/>
                  <a:pt x="68834" y="46048"/>
                  <a:pt x="166934" y="4555"/>
                </a:cubicBezTo>
                <a:lnTo>
                  <a:pt x="18160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0FF58B02-BAD8-4DBB-B9E5-C56B0AFDC82E}"/>
              </a:ext>
            </a:extLst>
          </p:cNvPr>
          <p:cNvGrpSpPr/>
          <p:nvPr/>
        </p:nvGrpSpPr>
        <p:grpSpPr>
          <a:xfrm>
            <a:off x="1708689" y="322080"/>
            <a:ext cx="615553" cy="3328451"/>
            <a:chOff x="4387039" y="1483081"/>
            <a:chExt cx="615553" cy="3328451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22442DB-E67B-4413-98C8-4A5CE0AE3CCB}"/>
                </a:ext>
              </a:extLst>
            </p:cNvPr>
            <p:cNvSpPr txBox="1"/>
            <p:nvPr/>
          </p:nvSpPr>
          <p:spPr>
            <a:xfrm>
              <a:off x="4387039" y="2320222"/>
              <a:ext cx="615553" cy="249131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ko-KR" altLang="en-US" sz="2800" dirty="0">
                  <a:latin typeface="DX시인과나" panose="02020600000000000000" pitchFamily="18" charset="-127"/>
                  <a:ea typeface="DX시인과나" panose="02020600000000000000" pitchFamily="18" charset="-127"/>
                </a:rPr>
                <a:t>기획 배경</a:t>
              </a:r>
              <a:endParaRPr lang="en-US" altLang="ko-KR" sz="2800" dirty="0">
                <a:latin typeface="DX시인과나" panose="02020600000000000000" pitchFamily="18" charset="-127"/>
                <a:ea typeface="DX시인과나" panose="02020600000000000000" pitchFamily="18" charset="-127"/>
              </a:endParaRPr>
            </a:p>
          </p:txBody>
        </p:sp>
        <p:sp>
          <p:nvSpPr>
            <p:cNvPr id="27" name="자유형 19">
              <a:extLst>
                <a:ext uri="{FF2B5EF4-FFF2-40B4-BE49-F238E27FC236}">
                  <a16:creationId xmlns:a16="http://schemas.microsoft.com/office/drawing/2014/main" id="{244AA266-9810-44F1-BF5A-0144FDADEF07}"/>
                </a:ext>
              </a:extLst>
            </p:cNvPr>
            <p:cNvSpPr/>
            <p:nvPr/>
          </p:nvSpPr>
          <p:spPr>
            <a:xfrm>
              <a:off x="4470915" y="1483081"/>
              <a:ext cx="447802" cy="529724"/>
            </a:xfrm>
            <a:custGeom>
              <a:avLst/>
              <a:gdLst>
                <a:gd name="connsiteX0" fmla="*/ 181608 w 447802"/>
                <a:gd name="connsiteY0" fmla="*/ 0 h 529724"/>
                <a:gd name="connsiteX1" fmla="*/ 162816 w 447802"/>
                <a:gd name="connsiteY1" fmla="*/ 15505 h 529724"/>
                <a:gd name="connsiteX2" fmla="*/ 82761 w 447802"/>
                <a:gd name="connsiteY2" fmla="*/ 208774 h 529724"/>
                <a:gd name="connsiteX3" fmla="*/ 356085 w 447802"/>
                <a:gd name="connsiteY3" fmla="*/ 482098 h 529724"/>
                <a:gd name="connsiteX4" fmla="*/ 411169 w 447802"/>
                <a:gd name="connsiteY4" fmla="*/ 476545 h 529724"/>
                <a:gd name="connsiteX5" fmla="*/ 447802 w 447802"/>
                <a:gd name="connsiteY5" fmla="*/ 465174 h 529724"/>
                <a:gd name="connsiteX6" fmla="*/ 426142 w 447802"/>
                <a:gd name="connsiteY6" fmla="*/ 483045 h 529724"/>
                <a:gd name="connsiteX7" fmla="*/ 273324 w 447802"/>
                <a:gd name="connsiteY7" fmla="*/ 529724 h 529724"/>
                <a:gd name="connsiteX8" fmla="*/ 0 w 447802"/>
                <a:gd name="connsiteY8" fmla="*/ 256400 h 529724"/>
                <a:gd name="connsiteX9" fmla="*/ 166934 w 447802"/>
                <a:gd name="connsiteY9" fmla="*/ 4555 h 529724"/>
                <a:gd name="connsiteX10" fmla="*/ 181608 w 447802"/>
                <a:gd name="connsiteY10" fmla="*/ 0 h 529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47802" h="529724">
                  <a:moveTo>
                    <a:pt x="181608" y="0"/>
                  </a:moveTo>
                  <a:lnTo>
                    <a:pt x="162816" y="15505"/>
                  </a:lnTo>
                  <a:cubicBezTo>
                    <a:pt x="113354" y="64967"/>
                    <a:pt x="82761" y="133298"/>
                    <a:pt x="82761" y="208774"/>
                  </a:cubicBezTo>
                  <a:cubicBezTo>
                    <a:pt x="82761" y="359727"/>
                    <a:pt x="205132" y="482098"/>
                    <a:pt x="356085" y="482098"/>
                  </a:cubicBezTo>
                  <a:cubicBezTo>
                    <a:pt x="374954" y="482098"/>
                    <a:pt x="393377" y="480186"/>
                    <a:pt x="411169" y="476545"/>
                  </a:cubicBezTo>
                  <a:lnTo>
                    <a:pt x="447802" y="465174"/>
                  </a:lnTo>
                  <a:lnTo>
                    <a:pt x="426142" y="483045"/>
                  </a:lnTo>
                  <a:cubicBezTo>
                    <a:pt x="382520" y="512516"/>
                    <a:pt x="329932" y="529724"/>
                    <a:pt x="273324" y="529724"/>
                  </a:cubicBezTo>
                  <a:cubicBezTo>
                    <a:pt x="122371" y="529724"/>
                    <a:pt x="0" y="407353"/>
                    <a:pt x="0" y="256400"/>
                  </a:cubicBezTo>
                  <a:cubicBezTo>
                    <a:pt x="0" y="143185"/>
                    <a:pt x="68834" y="46048"/>
                    <a:pt x="166934" y="4555"/>
                  </a:cubicBezTo>
                  <a:lnTo>
                    <a:pt x="181608" y="0"/>
                  </a:lnTo>
                  <a:close/>
                </a:path>
              </a:pathLst>
            </a:custGeom>
            <a:solidFill>
              <a:srgbClr val="433E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7E54CDF5-6B1E-4B04-A6DD-36014EBD91B4}"/>
              </a:ext>
            </a:extLst>
          </p:cNvPr>
          <p:cNvSpPr txBox="1"/>
          <p:nvPr/>
        </p:nvSpPr>
        <p:spPr>
          <a:xfrm>
            <a:off x="5009350" y="5698779"/>
            <a:ext cx="33009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점점 늘어나는 소규모 출판사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F2FD8784-5D91-4355-8A7F-606FBA4D54A5}"/>
              </a:ext>
            </a:extLst>
          </p:cNvPr>
          <p:cNvGrpSpPr/>
          <p:nvPr/>
        </p:nvGrpSpPr>
        <p:grpSpPr>
          <a:xfrm>
            <a:off x="4999021" y="978801"/>
            <a:ext cx="3311233" cy="4045208"/>
            <a:chOff x="8778141" y="2012906"/>
            <a:chExt cx="2720624" cy="3323683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E55DAAF5-6594-4F71-9C61-62F082D238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778141" y="2012906"/>
              <a:ext cx="2720624" cy="3070803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47CEE96-BF0E-409C-874B-94BDC09264E3}"/>
                </a:ext>
              </a:extLst>
            </p:cNvPr>
            <p:cNvSpPr txBox="1"/>
            <p:nvPr/>
          </p:nvSpPr>
          <p:spPr>
            <a:xfrm>
              <a:off x="9066958" y="5083709"/>
              <a:ext cx="2142989" cy="2528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DX시인과나" panose="02020600000000000000" pitchFamily="18" charset="-127"/>
                  <a:ea typeface="DX시인과나" panose="02020600000000000000" pitchFamily="18" charset="-127"/>
                </a:rPr>
                <a:t>&lt;</a:t>
              </a:r>
              <a:r>
                <a:rPr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DX시인과나" panose="02020600000000000000" pitchFamily="18" charset="-127"/>
                  <a:ea typeface="DX시인과나" panose="02020600000000000000" pitchFamily="18" charset="-127"/>
                </a:rPr>
                <a:t>출판사 종사자 수 통계 그래프</a:t>
              </a:r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DX시인과나" panose="02020600000000000000" pitchFamily="18" charset="-127"/>
                  <a:ea typeface="DX시인과나" panose="02020600000000000000" pitchFamily="18" charset="-127"/>
                </a:rPr>
                <a:t>&gt;</a:t>
              </a:r>
              <a:endPara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A00F2F64-995B-454E-AAC4-AF06E3C0E4CB}"/>
              </a:ext>
            </a:extLst>
          </p:cNvPr>
          <p:cNvGrpSpPr/>
          <p:nvPr/>
        </p:nvGrpSpPr>
        <p:grpSpPr>
          <a:xfrm>
            <a:off x="216315" y="347701"/>
            <a:ext cx="713829" cy="2687111"/>
            <a:chOff x="216315" y="347701"/>
            <a:chExt cx="713829" cy="2687111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0D287615-B099-4D3C-8B68-C10667E33C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904"/>
            <a:stretch/>
          </p:blipFill>
          <p:spPr>
            <a:xfrm>
              <a:off x="513520" y="405253"/>
              <a:ext cx="396486" cy="2138732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8C3B27A-AB24-487A-AD4C-93E8DB1803B1}"/>
                </a:ext>
              </a:extLst>
            </p:cNvPr>
            <p:cNvSpPr txBox="1"/>
            <p:nvPr/>
          </p:nvSpPr>
          <p:spPr>
            <a:xfrm>
              <a:off x="468479" y="461074"/>
              <a:ext cx="461665" cy="2573738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  <a:latin typeface="DX시인과나" panose="02020600000000000000" pitchFamily="18" charset="-127"/>
                  <a:ea typeface="DX시인과나" panose="02020600000000000000" pitchFamily="18" charset="-127"/>
                </a:rPr>
                <a:t> 다  독        다  독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5976E01-884B-4E4B-8632-D4355BD6CE91}"/>
                </a:ext>
              </a:extLst>
            </p:cNvPr>
            <p:cNvSpPr txBox="1"/>
            <p:nvPr/>
          </p:nvSpPr>
          <p:spPr>
            <a:xfrm>
              <a:off x="216315" y="347701"/>
              <a:ext cx="338554" cy="2273737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chemeClr val="bg1"/>
                  </a:solidFill>
                  <a:latin typeface="DX시인과나" panose="02020600000000000000" pitchFamily="18" charset="-127"/>
                  <a:ea typeface="DX시인과나" panose="02020600000000000000" pitchFamily="18" charset="-127"/>
                </a:rPr>
                <a:t>소독가들을 위한 다독 장려 프로젝트</a:t>
              </a:r>
              <a:endParaRPr lang="en-US" altLang="ko-KR" sz="1000" dirty="0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endParaRPr>
            </a:p>
          </p:txBody>
        </p:sp>
      </p:grpSp>
      <p:sp>
        <p:nvSpPr>
          <p:cNvPr id="8" name="직사각형 7"/>
          <p:cNvSpPr/>
          <p:nvPr/>
        </p:nvSpPr>
        <p:spPr>
          <a:xfrm>
            <a:off x="8397371" y="6538535"/>
            <a:ext cx="379462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/>
              <a:t>https://bizn.donga.com/3/all/20180514/90077489/2</a:t>
            </a:r>
          </a:p>
        </p:txBody>
      </p:sp>
    </p:spTree>
    <p:extLst>
      <p:ext uri="{BB962C8B-B14F-4D97-AF65-F5344CB8AC3E}">
        <p14:creationId xmlns:p14="http://schemas.microsoft.com/office/powerpoint/2010/main" val="6948413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" y="0"/>
            <a:ext cx="1409700" cy="6858000"/>
          </a:xfrm>
          <a:prstGeom prst="rect">
            <a:avLst/>
          </a:prstGeom>
          <a:solidFill>
            <a:srgbClr val="433E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자유형 54"/>
          <p:cNvSpPr/>
          <p:nvPr/>
        </p:nvSpPr>
        <p:spPr>
          <a:xfrm>
            <a:off x="552202" y="6227636"/>
            <a:ext cx="262818" cy="310899"/>
          </a:xfrm>
          <a:custGeom>
            <a:avLst/>
            <a:gdLst>
              <a:gd name="connsiteX0" fmla="*/ 181608 w 447802"/>
              <a:gd name="connsiteY0" fmla="*/ 0 h 529724"/>
              <a:gd name="connsiteX1" fmla="*/ 162816 w 447802"/>
              <a:gd name="connsiteY1" fmla="*/ 15505 h 529724"/>
              <a:gd name="connsiteX2" fmla="*/ 82761 w 447802"/>
              <a:gd name="connsiteY2" fmla="*/ 208774 h 529724"/>
              <a:gd name="connsiteX3" fmla="*/ 356085 w 447802"/>
              <a:gd name="connsiteY3" fmla="*/ 482098 h 529724"/>
              <a:gd name="connsiteX4" fmla="*/ 411169 w 447802"/>
              <a:gd name="connsiteY4" fmla="*/ 476545 h 529724"/>
              <a:gd name="connsiteX5" fmla="*/ 447802 w 447802"/>
              <a:gd name="connsiteY5" fmla="*/ 465174 h 529724"/>
              <a:gd name="connsiteX6" fmla="*/ 426142 w 447802"/>
              <a:gd name="connsiteY6" fmla="*/ 483045 h 529724"/>
              <a:gd name="connsiteX7" fmla="*/ 273324 w 447802"/>
              <a:gd name="connsiteY7" fmla="*/ 529724 h 529724"/>
              <a:gd name="connsiteX8" fmla="*/ 0 w 447802"/>
              <a:gd name="connsiteY8" fmla="*/ 256400 h 529724"/>
              <a:gd name="connsiteX9" fmla="*/ 166934 w 447802"/>
              <a:gd name="connsiteY9" fmla="*/ 4555 h 529724"/>
              <a:gd name="connsiteX10" fmla="*/ 181608 w 447802"/>
              <a:gd name="connsiteY10" fmla="*/ 0 h 529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47802" h="529724">
                <a:moveTo>
                  <a:pt x="181608" y="0"/>
                </a:moveTo>
                <a:lnTo>
                  <a:pt x="162816" y="15505"/>
                </a:lnTo>
                <a:cubicBezTo>
                  <a:pt x="113354" y="64967"/>
                  <a:pt x="82761" y="133298"/>
                  <a:pt x="82761" y="208774"/>
                </a:cubicBezTo>
                <a:cubicBezTo>
                  <a:pt x="82761" y="359727"/>
                  <a:pt x="205132" y="482098"/>
                  <a:pt x="356085" y="482098"/>
                </a:cubicBezTo>
                <a:cubicBezTo>
                  <a:pt x="374954" y="482098"/>
                  <a:pt x="393377" y="480186"/>
                  <a:pt x="411169" y="476545"/>
                </a:cubicBezTo>
                <a:lnTo>
                  <a:pt x="447802" y="465174"/>
                </a:lnTo>
                <a:lnTo>
                  <a:pt x="426142" y="483045"/>
                </a:lnTo>
                <a:cubicBezTo>
                  <a:pt x="382520" y="512516"/>
                  <a:pt x="329932" y="529724"/>
                  <a:pt x="273324" y="529724"/>
                </a:cubicBezTo>
                <a:cubicBezTo>
                  <a:pt x="122371" y="529724"/>
                  <a:pt x="0" y="407353"/>
                  <a:pt x="0" y="256400"/>
                </a:cubicBezTo>
                <a:cubicBezTo>
                  <a:pt x="0" y="143185"/>
                  <a:pt x="68834" y="46048"/>
                  <a:pt x="166934" y="4555"/>
                </a:cubicBezTo>
                <a:lnTo>
                  <a:pt x="18160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907ECAA2-38F6-4A65-875A-A431476D7AA0}"/>
              </a:ext>
            </a:extLst>
          </p:cNvPr>
          <p:cNvGrpSpPr/>
          <p:nvPr/>
        </p:nvGrpSpPr>
        <p:grpSpPr>
          <a:xfrm>
            <a:off x="216315" y="347701"/>
            <a:ext cx="713829" cy="2687111"/>
            <a:chOff x="216315" y="347701"/>
            <a:chExt cx="713829" cy="2687111"/>
          </a:xfrm>
        </p:grpSpPr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76A06A3C-20B3-441D-8DB8-B9A7C4790C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904"/>
            <a:stretch/>
          </p:blipFill>
          <p:spPr>
            <a:xfrm>
              <a:off x="513520" y="405253"/>
              <a:ext cx="396486" cy="2138732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AF29C7C-8FFC-4474-A6DC-3BA4B1595181}"/>
                </a:ext>
              </a:extLst>
            </p:cNvPr>
            <p:cNvSpPr txBox="1"/>
            <p:nvPr/>
          </p:nvSpPr>
          <p:spPr>
            <a:xfrm>
              <a:off x="468479" y="461074"/>
              <a:ext cx="461665" cy="2573738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  <a:latin typeface="DX시인과나" panose="02020600000000000000" pitchFamily="18" charset="-127"/>
                  <a:ea typeface="DX시인과나" panose="02020600000000000000" pitchFamily="18" charset="-127"/>
                </a:rPr>
                <a:t> 다  독        다  독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6B0B497-693C-4835-96B9-A7C9FBD55431}"/>
                </a:ext>
              </a:extLst>
            </p:cNvPr>
            <p:cNvSpPr txBox="1"/>
            <p:nvPr/>
          </p:nvSpPr>
          <p:spPr>
            <a:xfrm>
              <a:off x="216315" y="347701"/>
              <a:ext cx="338554" cy="2273737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chemeClr val="bg1"/>
                  </a:solidFill>
                  <a:latin typeface="DX시인과나" panose="02020600000000000000" pitchFamily="18" charset="-127"/>
                  <a:ea typeface="DX시인과나" panose="02020600000000000000" pitchFamily="18" charset="-127"/>
                </a:rPr>
                <a:t>소독가들을 위한 다독 장려 프로젝트</a:t>
              </a:r>
              <a:endParaRPr lang="en-US" altLang="ko-KR" sz="1000" dirty="0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endParaRPr>
            </a:p>
          </p:txBody>
        </p:sp>
      </p:grpSp>
      <p:sp>
        <p:nvSpPr>
          <p:cNvPr id="22" name="자유형 19">
            <a:extLst>
              <a:ext uri="{FF2B5EF4-FFF2-40B4-BE49-F238E27FC236}">
                <a16:creationId xmlns:a16="http://schemas.microsoft.com/office/drawing/2014/main" id="{244AA266-9810-44F1-BF5A-0144FDADEF07}"/>
              </a:ext>
            </a:extLst>
          </p:cNvPr>
          <p:cNvSpPr/>
          <p:nvPr/>
        </p:nvSpPr>
        <p:spPr>
          <a:xfrm>
            <a:off x="1792565" y="322080"/>
            <a:ext cx="447802" cy="529724"/>
          </a:xfrm>
          <a:custGeom>
            <a:avLst/>
            <a:gdLst>
              <a:gd name="connsiteX0" fmla="*/ 181608 w 447802"/>
              <a:gd name="connsiteY0" fmla="*/ 0 h 529724"/>
              <a:gd name="connsiteX1" fmla="*/ 162816 w 447802"/>
              <a:gd name="connsiteY1" fmla="*/ 15505 h 529724"/>
              <a:gd name="connsiteX2" fmla="*/ 82761 w 447802"/>
              <a:gd name="connsiteY2" fmla="*/ 208774 h 529724"/>
              <a:gd name="connsiteX3" fmla="*/ 356085 w 447802"/>
              <a:gd name="connsiteY3" fmla="*/ 482098 h 529724"/>
              <a:gd name="connsiteX4" fmla="*/ 411169 w 447802"/>
              <a:gd name="connsiteY4" fmla="*/ 476545 h 529724"/>
              <a:gd name="connsiteX5" fmla="*/ 447802 w 447802"/>
              <a:gd name="connsiteY5" fmla="*/ 465174 h 529724"/>
              <a:gd name="connsiteX6" fmla="*/ 426142 w 447802"/>
              <a:gd name="connsiteY6" fmla="*/ 483045 h 529724"/>
              <a:gd name="connsiteX7" fmla="*/ 273324 w 447802"/>
              <a:gd name="connsiteY7" fmla="*/ 529724 h 529724"/>
              <a:gd name="connsiteX8" fmla="*/ 0 w 447802"/>
              <a:gd name="connsiteY8" fmla="*/ 256400 h 529724"/>
              <a:gd name="connsiteX9" fmla="*/ 166934 w 447802"/>
              <a:gd name="connsiteY9" fmla="*/ 4555 h 529724"/>
              <a:gd name="connsiteX10" fmla="*/ 181608 w 447802"/>
              <a:gd name="connsiteY10" fmla="*/ 0 h 529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47802" h="529724">
                <a:moveTo>
                  <a:pt x="181608" y="0"/>
                </a:moveTo>
                <a:lnTo>
                  <a:pt x="162816" y="15505"/>
                </a:lnTo>
                <a:cubicBezTo>
                  <a:pt x="113354" y="64967"/>
                  <a:pt x="82761" y="133298"/>
                  <a:pt x="82761" y="208774"/>
                </a:cubicBezTo>
                <a:cubicBezTo>
                  <a:pt x="82761" y="359727"/>
                  <a:pt x="205132" y="482098"/>
                  <a:pt x="356085" y="482098"/>
                </a:cubicBezTo>
                <a:cubicBezTo>
                  <a:pt x="374954" y="482098"/>
                  <a:pt x="393377" y="480186"/>
                  <a:pt x="411169" y="476545"/>
                </a:cubicBezTo>
                <a:lnTo>
                  <a:pt x="447802" y="465174"/>
                </a:lnTo>
                <a:lnTo>
                  <a:pt x="426142" y="483045"/>
                </a:lnTo>
                <a:cubicBezTo>
                  <a:pt x="382520" y="512516"/>
                  <a:pt x="329932" y="529724"/>
                  <a:pt x="273324" y="529724"/>
                </a:cubicBezTo>
                <a:cubicBezTo>
                  <a:pt x="122371" y="529724"/>
                  <a:pt x="0" y="407353"/>
                  <a:pt x="0" y="256400"/>
                </a:cubicBezTo>
                <a:cubicBezTo>
                  <a:pt x="0" y="143185"/>
                  <a:pt x="68834" y="46048"/>
                  <a:pt x="166934" y="4555"/>
                </a:cubicBezTo>
                <a:lnTo>
                  <a:pt x="181608" y="0"/>
                </a:lnTo>
                <a:close/>
              </a:path>
            </a:pathLst>
          </a:custGeom>
          <a:solidFill>
            <a:srgbClr val="433E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4294" y="1291739"/>
            <a:ext cx="7228644" cy="506391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5"/>
          <a:srcRect t="15815" r="2765" b="22893"/>
          <a:stretch/>
        </p:blipFill>
        <p:spPr>
          <a:xfrm>
            <a:off x="2446162" y="97131"/>
            <a:ext cx="2822530" cy="979622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8A9DB540-5E8F-4C8C-95A7-F3BB0D18F867}"/>
              </a:ext>
            </a:extLst>
          </p:cNvPr>
          <p:cNvGrpSpPr/>
          <p:nvPr/>
        </p:nvGrpSpPr>
        <p:grpSpPr>
          <a:xfrm>
            <a:off x="1583033" y="1142478"/>
            <a:ext cx="828639" cy="2876551"/>
            <a:chOff x="8869508" y="2314573"/>
            <a:chExt cx="828639" cy="2876551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57EEB60-624E-46DB-A749-E807FDB9D323}"/>
                </a:ext>
              </a:extLst>
            </p:cNvPr>
            <p:cNvSpPr txBox="1"/>
            <p:nvPr/>
          </p:nvSpPr>
          <p:spPr>
            <a:xfrm>
              <a:off x="9021039" y="2378109"/>
              <a:ext cx="677108" cy="2434321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DX시인과나" panose="02020600000000000000" pitchFamily="18" charset="-127"/>
                  <a:ea typeface="DX시인과나" panose="02020600000000000000" pitchFamily="18" charset="-127"/>
                </a:rPr>
                <a:t>기존 서비스와의 차별점</a:t>
              </a:r>
              <a:endPara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endParaRPr>
            </a:p>
            <a:p>
              <a:pPr algn="ctr"/>
              <a:endPara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40453E6-CC1D-4937-B790-82EC8B93B019}"/>
                </a:ext>
              </a:extLst>
            </p:cNvPr>
            <p:cNvSpPr txBox="1"/>
            <p:nvPr/>
          </p:nvSpPr>
          <p:spPr>
            <a:xfrm>
              <a:off x="8869508" y="2314573"/>
              <a:ext cx="615553" cy="2876551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ko-KR" altLang="en-US" sz="2800" dirty="0">
                  <a:latin typeface="DX시인과나" panose="02020600000000000000" pitchFamily="18" charset="-127"/>
                  <a:ea typeface="DX시인과나" panose="02020600000000000000" pitchFamily="18" charset="-127"/>
                </a:rPr>
                <a:t>기획 배경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B22AD7AF-5009-4D1B-A232-FF7779F0E9EA}"/>
              </a:ext>
            </a:extLst>
          </p:cNvPr>
          <p:cNvSpPr txBox="1"/>
          <p:nvPr/>
        </p:nvSpPr>
        <p:spPr>
          <a:xfrm>
            <a:off x="1733246" y="1147243"/>
            <a:ext cx="677108" cy="1231973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:  </a:t>
            </a:r>
          </a:p>
          <a:p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139528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" y="0"/>
            <a:ext cx="1409700" cy="6858000"/>
          </a:xfrm>
          <a:prstGeom prst="rect">
            <a:avLst/>
          </a:prstGeom>
          <a:solidFill>
            <a:srgbClr val="433E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자유형 54"/>
          <p:cNvSpPr/>
          <p:nvPr/>
        </p:nvSpPr>
        <p:spPr>
          <a:xfrm>
            <a:off x="552202" y="6227636"/>
            <a:ext cx="262818" cy="310899"/>
          </a:xfrm>
          <a:custGeom>
            <a:avLst/>
            <a:gdLst>
              <a:gd name="connsiteX0" fmla="*/ 181608 w 447802"/>
              <a:gd name="connsiteY0" fmla="*/ 0 h 529724"/>
              <a:gd name="connsiteX1" fmla="*/ 162816 w 447802"/>
              <a:gd name="connsiteY1" fmla="*/ 15505 h 529724"/>
              <a:gd name="connsiteX2" fmla="*/ 82761 w 447802"/>
              <a:gd name="connsiteY2" fmla="*/ 208774 h 529724"/>
              <a:gd name="connsiteX3" fmla="*/ 356085 w 447802"/>
              <a:gd name="connsiteY3" fmla="*/ 482098 h 529724"/>
              <a:gd name="connsiteX4" fmla="*/ 411169 w 447802"/>
              <a:gd name="connsiteY4" fmla="*/ 476545 h 529724"/>
              <a:gd name="connsiteX5" fmla="*/ 447802 w 447802"/>
              <a:gd name="connsiteY5" fmla="*/ 465174 h 529724"/>
              <a:gd name="connsiteX6" fmla="*/ 426142 w 447802"/>
              <a:gd name="connsiteY6" fmla="*/ 483045 h 529724"/>
              <a:gd name="connsiteX7" fmla="*/ 273324 w 447802"/>
              <a:gd name="connsiteY7" fmla="*/ 529724 h 529724"/>
              <a:gd name="connsiteX8" fmla="*/ 0 w 447802"/>
              <a:gd name="connsiteY8" fmla="*/ 256400 h 529724"/>
              <a:gd name="connsiteX9" fmla="*/ 166934 w 447802"/>
              <a:gd name="connsiteY9" fmla="*/ 4555 h 529724"/>
              <a:gd name="connsiteX10" fmla="*/ 181608 w 447802"/>
              <a:gd name="connsiteY10" fmla="*/ 0 h 529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47802" h="529724">
                <a:moveTo>
                  <a:pt x="181608" y="0"/>
                </a:moveTo>
                <a:lnTo>
                  <a:pt x="162816" y="15505"/>
                </a:lnTo>
                <a:cubicBezTo>
                  <a:pt x="113354" y="64967"/>
                  <a:pt x="82761" y="133298"/>
                  <a:pt x="82761" y="208774"/>
                </a:cubicBezTo>
                <a:cubicBezTo>
                  <a:pt x="82761" y="359727"/>
                  <a:pt x="205132" y="482098"/>
                  <a:pt x="356085" y="482098"/>
                </a:cubicBezTo>
                <a:cubicBezTo>
                  <a:pt x="374954" y="482098"/>
                  <a:pt x="393377" y="480186"/>
                  <a:pt x="411169" y="476545"/>
                </a:cubicBezTo>
                <a:lnTo>
                  <a:pt x="447802" y="465174"/>
                </a:lnTo>
                <a:lnTo>
                  <a:pt x="426142" y="483045"/>
                </a:lnTo>
                <a:cubicBezTo>
                  <a:pt x="382520" y="512516"/>
                  <a:pt x="329932" y="529724"/>
                  <a:pt x="273324" y="529724"/>
                </a:cubicBezTo>
                <a:cubicBezTo>
                  <a:pt x="122371" y="529724"/>
                  <a:pt x="0" y="407353"/>
                  <a:pt x="0" y="256400"/>
                </a:cubicBezTo>
                <a:cubicBezTo>
                  <a:pt x="0" y="143185"/>
                  <a:pt x="68834" y="46048"/>
                  <a:pt x="166934" y="4555"/>
                </a:cubicBezTo>
                <a:lnTo>
                  <a:pt x="18160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907ECAA2-38F6-4A65-875A-A431476D7AA0}"/>
              </a:ext>
            </a:extLst>
          </p:cNvPr>
          <p:cNvGrpSpPr/>
          <p:nvPr/>
        </p:nvGrpSpPr>
        <p:grpSpPr>
          <a:xfrm>
            <a:off x="216315" y="347701"/>
            <a:ext cx="713829" cy="2687111"/>
            <a:chOff x="216315" y="347701"/>
            <a:chExt cx="713829" cy="2687111"/>
          </a:xfrm>
        </p:grpSpPr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76A06A3C-20B3-441D-8DB8-B9A7C4790C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904"/>
            <a:stretch/>
          </p:blipFill>
          <p:spPr>
            <a:xfrm>
              <a:off x="513520" y="405253"/>
              <a:ext cx="396486" cy="2138732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AF29C7C-8FFC-4474-A6DC-3BA4B1595181}"/>
                </a:ext>
              </a:extLst>
            </p:cNvPr>
            <p:cNvSpPr txBox="1"/>
            <p:nvPr/>
          </p:nvSpPr>
          <p:spPr>
            <a:xfrm>
              <a:off x="468479" y="461074"/>
              <a:ext cx="461665" cy="2573738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  <a:latin typeface="DX시인과나" panose="02020600000000000000" pitchFamily="18" charset="-127"/>
                  <a:ea typeface="DX시인과나" panose="02020600000000000000" pitchFamily="18" charset="-127"/>
                </a:rPr>
                <a:t> 다  독        다  독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6B0B497-693C-4835-96B9-A7C9FBD55431}"/>
                </a:ext>
              </a:extLst>
            </p:cNvPr>
            <p:cNvSpPr txBox="1"/>
            <p:nvPr/>
          </p:nvSpPr>
          <p:spPr>
            <a:xfrm>
              <a:off x="216315" y="347701"/>
              <a:ext cx="338554" cy="2273737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chemeClr val="bg1"/>
                  </a:solidFill>
                  <a:latin typeface="DX시인과나" panose="02020600000000000000" pitchFamily="18" charset="-127"/>
                  <a:ea typeface="DX시인과나" panose="02020600000000000000" pitchFamily="18" charset="-127"/>
                </a:rPr>
                <a:t>소독가들을 위한 다독 장려 프로젝트</a:t>
              </a:r>
              <a:endParaRPr lang="en-US" altLang="ko-KR" sz="1000" dirty="0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endParaRPr>
            </a:p>
          </p:txBody>
        </p:sp>
      </p:grpSp>
      <p:pic>
        <p:nvPicPr>
          <p:cNvPr id="1028" name="Picture 4" descr="https://cdn.discordapp.com/attachments/804146742777741352/804339460720164894/lwddU3t4juGsd8yB8tSFQ9KzT51X5lI37heELww-qs4-xN69by9aOunxsPfRW5EobDYQecAzvIl7jT84usfTDptkR3KoM0kLmvFL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2069" y="1142478"/>
            <a:ext cx="7205367" cy="5531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cdn.discordapp.com/attachments/804146742777741352/804339436178374656/Sigil-And-Its-Origins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4981" b="80906" l="22612" r="82146">
                        <a14:foregroundMark x1="30565" y1="39548" x2="30565" y2="39548"/>
                        <a14:foregroundMark x1="42857" y1="40678" x2="42857" y2="40678"/>
                        <a14:foregroundMark x1="48505" y1="45763" x2="48505" y2="45763"/>
                        <a14:foregroundMark x1="62791" y1="45763" x2="62791" y2="45763"/>
                        <a14:foregroundMark x1="69435" y1="45198" x2="69435" y2="45763"/>
                        <a14:foregroundMark x1="69103" y1="47458" x2="69103" y2="47458"/>
                        <a14:foregroundMark x1="57475" y1="37288" x2="57475" y2="37288"/>
                        <a14:foregroundMark x1="52159" y1="35593" x2="52159" y2="35593"/>
                        <a14:foregroundMark x1="54817" y1="42373" x2="54817" y2="42373"/>
                        <a14:foregroundMark x1="52159" y1="42373" x2="52159" y2="42373"/>
                        <a14:foregroundMark x1="53156" y1="45763" x2="53156" y2="45763"/>
                        <a14:foregroundMark x1="53488" y1="54802" x2="53488" y2="54802"/>
                        <a14:foregroundMark x1="72425" y1="42373" x2="72425" y2="42373"/>
                        <a14:backgroundMark x1="37542" y1="39548" x2="37542" y2="39548"/>
                        <a14:backgroundMark x1="60133" y1="47458" x2="60133" y2="47458"/>
                        <a14:backgroundMark x1="37874" y1="55367" x2="37874" y2="55367"/>
                        <a14:backgroundMark x1="50166" y1="48588" x2="50166" y2="48588"/>
                        <a14:backgroundMark x1="72425" y1="60452" x2="72425" y2="60452"/>
                        <a14:backgroundMark x1="54153" y1="58757" x2="54153" y2="58757"/>
                        <a14:backgroundMark x1="65449" y1="45763" x2="65449" y2="45763"/>
                        <a14:backgroundMark x1="52159" y1="37288" x2="52159" y2="37288"/>
                        <a14:backgroundMark x1="53156" y1="44068" x2="53156" y2="44068"/>
                        <a14:backgroundMark x1="72425" y1="54237" x2="72425" y2="54237"/>
                        <a14:backgroundMark x1="73422" y1="43503" x2="73422" y2="4350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170" t="17991" r="10412" b="12103"/>
          <a:stretch/>
        </p:blipFill>
        <p:spPr bwMode="auto">
          <a:xfrm>
            <a:off x="2623231" y="91073"/>
            <a:ext cx="2507874" cy="1385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자유형 19">
            <a:extLst>
              <a:ext uri="{FF2B5EF4-FFF2-40B4-BE49-F238E27FC236}">
                <a16:creationId xmlns:a16="http://schemas.microsoft.com/office/drawing/2014/main" id="{63B09FB0-B592-4383-AADE-673A2F1E9646}"/>
              </a:ext>
            </a:extLst>
          </p:cNvPr>
          <p:cNvSpPr/>
          <p:nvPr/>
        </p:nvSpPr>
        <p:spPr>
          <a:xfrm>
            <a:off x="1792565" y="322080"/>
            <a:ext cx="447802" cy="529724"/>
          </a:xfrm>
          <a:custGeom>
            <a:avLst/>
            <a:gdLst>
              <a:gd name="connsiteX0" fmla="*/ 181608 w 447802"/>
              <a:gd name="connsiteY0" fmla="*/ 0 h 529724"/>
              <a:gd name="connsiteX1" fmla="*/ 162816 w 447802"/>
              <a:gd name="connsiteY1" fmla="*/ 15505 h 529724"/>
              <a:gd name="connsiteX2" fmla="*/ 82761 w 447802"/>
              <a:gd name="connsiteY2" fmla="*/ 208774 h 529724"/>
              <a:gd name="connsiteX3" fmla="*/ 356085 w 447802"/>
              <a:gd name="connsiteY3" fmla="*/ 482098 h 529724"/>
              <a:gd name="connsiteX4" fmla="*/ 411169 w 447802"/>
              <a:gd name="connsiteY4" fmla="*/ 476545 h 529724"/>
              <a:gd name="connsiteX5" fmla="*/ 447802 w 447802"/>
              <a:gd name="connsiteY5" fmla="*/ 465174 h 529724"/>
              <a:gd name="connsiteX6" fmla="*/ 426142 w 447802"/>
              <a:gd name="connsiteY6" fmla="*/ 483045 h 529724"/>
              <a:gd name="connsiteX7" fmla="*/ 273324 w 447802"/>
              <a:gd name="connsiteY7" fmla="*/ 529724 h 529724"/>
              <a:gd name="connsiteX8" fmla="*/ 0 w 447802"/>
              <a:gd name="connsiteY8" fmla="*/ 256400 h 529724"/>
              <a:gd name="connsiteX9" fmla="*/ 166934 w 447802"/>
              <a:gd name="connsiteY9" fmla="*/ 4555 h 529724"/>
              <a:gd name="connsiteX10" fmla="*/ 181608 w 447802"/>
              <a:gd name="connsiteY10" fmla="*/ 0 h 529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47802" h="529724">
                <a:moveTo>
                  <a:pt x="181608" y="0"/>
                </a:moveTo>
                <a:lnTo>
                  <a:pt x="162816" y="15505"/>
                </a:lnTo>
                <a:cubicBezTo>
                  <a:pt x="113354" y="64967"/>
                  <a:pt x="82761" y="133298"/>
                  <a:pt x="82761" y="208774"/>
                </a:cubicBezTo>
                <a:cubicBezTo>
                  <a:pt x="82761" y="359727"/>
                  <a:pt x="205132" y="482098"/>
                  <a:pt x="356085" y="482098"/>
                </a:cubicBezTo>
                <a:cubicBezTo>
                  <a:pt x="374954" y="482098"/>
                  <a:pt x="393377" y="480186"/>
                  <a:pt x="411169" y="476545"/>
                </a:cubicBezTo>
                <a:lnTo>
                  <a:pt x="447802" y="465174"/>
                </a:lnTo>
                <a:lnTo>
                  <a:pt x="426142" y="483045"/>
                </a:lnTo>
                <a:cubicBezTo>
                  <a:pt x="382520" y="512516"/>
                  <a:pt x="329932" y="529724"/>
                  <a:pt x="273324" y="529724"/>
                </a:cubicBezTo>
                <a:cubicBezTo>
                  <a:pt x="122371" y="529724"/>
                  <a:pt x="0" y="407353"/>
                  <a:pt x="0" y="256400"/>
                </a:cubicBezTo>
                <a:cubicBezTo>
                  <a:pt x="0" y="143185"/>
                  <a:pt x="68834" y="46048"/>
                  <a:pt x="166934" y="4555"/>
                </a:cubicBezTo>
                <a:lnTo>
                  <a:pt x="181608" y="0"/>
                </a:lnTo>
                <a:close/>
              </a:path>
            </a:pathLst>
          </a:custGeom>
          <a:solidFill>
            <a:srgbClr val="433E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D9CCFCCB-9A32-457A-88FE-D395728DC2A7}"/>
              </a:ext>
            </a:extLst>
          </p:cNvPr>
          <p:cNvGrpSpPr/>
          <p:nvPr/>
        </p:nvGrpSpPr>
        <p:grpSpPr>
          <a:xfrm>
            <a:off x="1583033" y="1142478"/>
            <a:ext cx="828639" cy="2876551"/>
            <a:chOff x="8869508" y="2314573"/>
            <a:chExt cx="828639" cy="2876551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450D5F3-9F4C-4C29-AFBA-7A4124439DF4}"/>
                </a:ext>
              </a:extLst>
            </p:cNvPr>
            <p:cNvSpPr txBox="1"/>
            <p:nvPr/>
          </p:nvSpPr>
          <p:spPr>
            <a:xfrm>
              <a:off x="9021039" y="2378109"/>
              <a:ext cx="677108" cy="2434321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DX시인과나" panose="02020600000000000000" pitchFamily="18" charset="-127"/>
                  <a:ea typeface="DX시인과나" panose="02020600000000000000" pitchFamily="18" charset="-127"/>
                </a:rPr>
                <a:t>기존 서비스와의 차별점</a:t>
              </a:r>
              <a:endPara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endParaRPr>
            </a:p>
            <a:p>
              <a:pPr algn="ctr"/>
              <a:endPara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2885599-A70B-451E-A71D-FCEE694A22EE}"/>
                </a:ext>
              </a:extLst>
            </p:cNvPr>
            <p:cNvSpPr txBox="1"/>
            <p:nvPr/>
          </p:nvSpPr>
          <p:spPr>
            <a:xfrm>
              <a:off x="8869508" y="2314573"/>
              <a:ext cx="615553" cy="2876551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ko-KR" altLang="en-US" sz="2800" dirty="0">
                  <a:latin typeface="DX시인과나" panose="02020600000000000000" pitchFamily="18" charset="-127"/>
                  <a:ea typeface="DX시인과나" panose="02020600000000000000" pitchFamily="18" charset="-127"/>
                </a:rPr>
                <a:t>기획 배경</a:t>
              </a: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ACEF4BDD-E4E8-4076-B1A4-7B88B7D73E0C}"/>
              </a:ext>
            </a:extLst>
          </p:cNvPr>
          <p:cNvSpPr txBox="1"/>
          <p:nvPr/>
        </p:nvSpPr>
        <p:spPr>
          <a:xfrm>
            <a:off x="1733246" y="1147243"/>
            <a:ext cx="677108" cy="1231973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:  </a:t>
            </a:r>
          </a:p>
          <a:p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817386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그룹 32">
            <a:extLst>
              <a:ext uri="{FF2B5EF4-FFF2-40B4-BE49-F238E27FC236}">
                <a16:creationId xmlns:a16="http://schemas.microsoft.com/office/drawing/2014/main" id="{B68CE0BB-6B0F-4138-8F35-5F961189229D}"/>
              </a:ext>
            </a:extLst>
          </p:cNvPr>
          <p:cNvGrpSpPr/>
          <p:nvPr/>
        </p:nvGrpSpPr>
        <p:grpSpPr>
          <a:xfrm>
            <a:off x="1828758" y="151891"/>
            <a:ext cx="983123" cy="734688"/>
            <a:chOff x="1828758" y="151891"/>
            <a:chExt cx="983123" cy="734688"/>
          </a:xfrm>
        </p:grpSpPr>
        <p:sp>
          <p:nvSpPr>
            <p:cNvPr id="42" name="자유형 30">
              <a:extLst>
                <a:ext uri="{FF2B5EF4-FFF2-40B4-BE49-F238E27FC236}">
                  <a16:creationId xmlns:a16="http://schemas.microsoft.com/office/drawing/2014/main" id="{592D134E-E7A6-49EF-8DF1-9FC60D59A578}"/>
                </a:ext>
              </a:extLst>
            </p:cNvPr>
            <p:cNvSpPr/>
            <p:nvPr/>
          </p:nvSpPr>
          <p:spPr>
            <a:xfrm rot="20709709">
              <a:off x="1828758" y="371817"/>
              <a:ext cx="273815" cy="514762"/>
            </a:xfrm>
            <a:custGeom>
              <a:avLst/>
              <a:gdLst>
                <a:gd name="connsiteX0" fmla="*/ 273324 w 273815"/>
                <a:gd name="connsiteY0" fmla="*/ 0 h 546648"/>
                <a:gd name="connsiteX1" fmla="*/ 273815 w 273815"/>
                <a:gd name="connsiteY1" fmla="*/ 50 h 546648"/>
                <a:gd name="connsiteX2" fmla="*/ 273815 w 273815"/>
                <a:gd name="connsiteY2" fmla="*/ 546599 h 546648"/>
                <a:gd name="connsiteX3" fmla="*/ 273324 w 273815"/>
                <a:gd name="connsiteY3" fmla="*/ 546648 h 546648"/>
                <a:gd name="connsiteX4" fmla="*/ 0 w 273815"/>
                <a:gd name="connsiteY4" fmla="*/ 273324 h 546648"/>
                <a:gd name="connsiteX5" fmla="*/ 273324 w 273815"/>
                <a:gd name="connsiteY5" fmla="*/ 0 h 546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3815" h="546648">
                  <a:moveTo>
                    <a:pt x="273324" y="0"/>
                  </a:moveTo>
                  <a:lnTo>
                    <a:pt x="273815" y="50"/>
                  </a:lnTo>
                  <a:lnTo>
                    <a:pt x="273815" y="546599"/>
                  </a:lnTo>
                  <a:lnTo>
                    <a:pt x="273324" y="546648"/>
                  </a:lnTo>
                  <a:cubicBezTo>
                    <a:pt x="122371" y="546648"/>
                    <a:pt x="0" y="424277"/>
                    <a:pt x="0" y="273324"/>
                  </a:cubicBezTo>
                  <a:cubicBezTo>
                    <a:pt x="0" y="122371"/>
                    <a:pt x="122371" y="0"/>
                    <a:pt x="273324" y="0"/>
                  </a:cubicBezTo>
                  <a:close/>
                </a:path>
              </a:pathLst>
            </a:custGeom>
            <a:solidFill>
              <a:srgbClr val="433E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E2A5D3CF-FA77-4C8F-938D-E56808C0B265}"/>
                </a:ext>
              </a:extLst>
            </p:cNvPr>
            <p:cNvSpPr/>
            <p:nvPr/>
          </p:nvSpPr>
          <p:spPr>
            <a:xfrm rot="20709709">
              <a:off x="1956302" y="151891"/>
              <a:ext cx="855579" cy="72153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직사각형 4"/>
          <p:cNvSpPr/>
          <p:nvPr/>
        </p:nvSpPr>
        <p:spPr>
          <a:xfrm>
            <a:off x="1" y="0"/>
            <a:ext cx="1409700" cy="6858000"/>
          </a:xfrm>
          <a:prstGeom prst="rect">
            <a:avLst/>
          </a:prstGeom>
          <a:solidFill>
            <a:srgbClr val="433E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22442DB-E67B-4413-98C8-4A5CE0AE3CCB}"/>
              </a:ext>
            </a:extLst>
          </p:cNvPr>
          <p:cNvSpPr txBox="1"/>
          <p:nvPr/>
        </p:nvSpPr>
        <p:spPr>
          <a:xfrm>
            <a:off x="1708689" y="1159221"/>
            <a:ext cx="615553" cy="249131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ko-KR" altLang="en-US" sz="28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프로젝트 소개</a:t>
            </a:r>
            <a:endParaRPr lang="en-US" altLang="ko-KR" sz="2800" dirty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499B0627-D198-4B91-9162-CB7E5788905B}"/>
              </a:ext>
            </a:extLst>
          </p:cNvPr>
          <p:cNvSpPr/>
          <p:nvPr/>
        </p:nvSpPr>
        <p:spPr>
          <a:xfrm>
            <a:off x="3200400" y="1847565"/>
            <a:ext cx="7934325" cy="374361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자유형 57">
            <a:extLst>
              <a:ext uri="{FF2B5EF4-FFF2-40B4-BE49-F238E27FC236}">
                <a16:creationId xmlns:a16="http://schemas.microsoft.com/office/drawing/2014/main" id="{4D55C788-3012-4262-B6DC-820974D43148}"/>
              </a:ext>
            </a:extLst>
          </p:cNvPr>
          <p:cNvSpPr/>
          <p:nvPr/>
        </p:nvSpPr>
        <p:spPr>
          <a:xfrm rot="2700000">
            <a:off x="3127757" y="1548948"/>
            <a:ext cx="446439" cy="892878"/>
          </a:xfrm>
          <a:custGeom>
            <a:avLst/>
            <a:gdLst>
              <a:gd name="connsiteX0" fmla="*/ 0 w 744472"/>
              <a:gd name="connsiteY0" fmla="*/ 744472 h 1488944"/>
              <a:gd name="connsiteX1" fmla="*/ 744472 w 744472"/>
              <a:gd name="connsiteY1" fmla="*/ 0 h 1488944"/>
              <a:gd name="connsiteX2" fmla="*/ 744472 w 744472"/>
              <a:gd name="connsiteY2" fmla="*/ 1488944 h 1488944"/>
              <a:gd name="connsiteX3" fmla="*/ 0 w 744472"/>
              <a:gd name="connsiteY3" fmla="*/ 744472 h 14889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44472" h="1488944">
                <a:moveTo>
                  <a:pt x="0" y="744472"/>
                </a:moveTo>
                <a:lnTo>
                  <a:pt x="744472" y="0"/>
                </a:lnTo>
                <a:lnTo>
                  <a:pt x="744472" y="1488944"/>
                </a:lnTo>
                <a:lnTo>
                  <a:pt x="0" y="744472"/>
                </a:lnTo>
                <a:close/>
              </a:path>
            </a:pathLst>
          </a:custGeom>
          <a:solidFill>
            <a:srgbClr val="433E8A"/>
          </a:solidFill>
          <a:ln>
            <a:noFill/>
          </a:ln>
          <a:effectLst>
            <a:outerShdw blurRad="50800" dist="38100" dir="2700000" sx="94000" sy="94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A7413E0-386F-4EE5-A260-ED41CB05D3E4}"/>
              </a:ext>
            </a:extLst>
          </p:cNvPr>
          <p:cNvSpPr txBox="1"/>
          <p:nvPr/>
        </p:nvSpPr>
        <p:spPr>
          <a:xfrm>
            <a:off x="5145213" y="2543985"/>
            <a:ext cx="404469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X시인과나" panose="02020600000000000000" pitchFamily="18" charset="-127"/>
                <a:ea typeface="DX시인과나" panose="02020600000000000000" pitchFamily="18" charset="-127"/>
              </a:rPr>
              <a:t>다독다독</a:t>
            </a:r>
            <a:endParaRPr lang="ko-KR" altLang="en-US" sz="5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E341A5E-6B45-4BC2-8208-D1FB3520642E}"/>
              </a:ext>
            </a:extLst>
          </p:cNvPr>
          <p:cNvSpPr txBox="1"/>
          <p:nvPr/>
        </p:nvSpPr>
        <p:spPr>
          <a:xfrm>
            <a:off x="5766378" y="3930442"/>
            <a:ext cx="28023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ePUB </a:t>
            </a:r>
            <a:r>
              <a:rPr lang="ko-KR" altLang="en-US" sz="20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파일 제작 </a:t>
            </a:r>
            <a:r>
              <a:rPr lang="en-US" altLang="ko-KR" sz="20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/ </a:t>
            </a:r>
            <a:r>
              <a:rPr lang="ko-KR" altLang="en-US" sz="20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배포  </a:t>
            </a:r>
            <a:endParaRPr lang="en-US" altLang="ko-KR" sz="2000" dirty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pPr algn="ctr"/>
            <a:r>
              <a:rPr lang="en-US" altLang="ko-KR" sz="20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Desktop</a:t>
            </a:r>
            <a:r>
              <a:rPr lang="ko-KR" altLang="en-US" sz="20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 </a:t>
            </a:r>
            <a:r>
              <a:rPr lang="en-US" altLang="ko-KR" sz="20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Application</a:t>
            </a:r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271C091D-74EF-44FC-928B-41C837E0595E}"/>
              </a:ext>
            </a:extLst>
          </p:cNvPr>
          <p:cNvGrpSpPr/>
          <p:nvPr/>
        </p:nvGrpSpPr>
        <p:grpSpPr>
          <a:xfrm rot="20839264">
            <a:off x="527022" y="6084810"/>
            <a:ext cx="700811" cy="472248"/>
            <a:chOff x="546067" y="6110585"/>
            <a:chExt cx="700811" cy="472248"/>
          </a:xfrm>
        </p:grpSpPr>
        <p:sp>
          <p:nvSpPr>
            <p:cNvPr id="49" name="자유형 35">
              <a:extLst>
                <a:ext uri="{FF2B5EF4-FFF2-40B4-BE49-F238E27FC236}">
                  <a16:creationId xmlns:a16="http://schemas.microsoft.com/office/drawing/2014/main" id="{7ED67E14-47A8-466A-A797-A1E632C0FCFB}"/>
                </a:ext>
              </a:extLst>
            </p:cNvPr>
            <p:cNvSpPr/>
            <p:nvPr/>
          </p:nvSpPr>
          <p:spPr>
            <a:xfrm>
              <a:off x="546067" y="6213144"/>
              <a:ext cx="160704" cy="320832"/>
            </a:xfrm>
            <a:custGeom>
              <a:avLst/>
              <a:gdLst>
                <a:gd name="connsiteX0" fmla="*/ 273324 w 273815"/>
                <a:gd name="connsiteY0" fmla="*/ 0 h 546648"/>
                <a:gd name="connsiteX1" fmla="*/ 273815 w 273815"/>
                <a:gd name="connsiteY1" fmla="*/ 50 h 546648"/>
                <a:gd name="connsiteX2" fmla="*/ 273815 w 273815"/>
                <a:gd name="connsiteY2" fmla="*/ 546599 h 546648"/>
                <a:gd name="connsiteX3" fmla="*/ 273324 w 273815"/>
                <a:gd name="connsiteY3" fmla="*/ 546648 h 546648"/>
                <a:gd name="connsiteX4" fmla="*/ 0 w 273815"/>
                <a:gd name="connsiteY4" fmla="*/ 273324 h 546648"/>
                <a:gd name="connsiteX5" fmla="*/ 273324 w 273815"/>
                <a:gd name="connsiteY5" fmla="*/ 0 h 546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3815" h="546648">
                  <a:moveTo>
                    <a:pt x="273324" y="0"/>
                  </a:moveTo>
                  <a:lnTo>
                    <a:pt x="273815" y="50"/>
                  </a:lnTo>
                  <a:lnTo>
                    <a:pt x="273815" y="546599"/>
                  </a:lnTo>
                  <a:lnTo>
                    <a:pt x="273324" y="546648"/>
                  </a:lnTo>
                  <a:cubicBezTo>
                    <a:pt x="122371" y="546648"/>
                    <a:pt x="0" y="424277"/>
                    <a:pt x="0" y="273324"/>
                  </a:cubicBezTo>
                  <a:cubicBezTo>
                    <a:pt x="0" y="122371"/>
                    <a:pt x="122371" y="0"/>
                    <a:pt x="27332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DCC86258-BF4B-4DA9-B099-9B97643364F7}"/>
                </a:ext>
              </a:extLst>
            </p:cNvPr>
            <p:cNvSpPr/>
            <p:nvPr/>
          </p:nvSpPr>
          <p:spPr>
            <a:xfrm rot="20709709">
              <a:off x="613488" y="6110585"/>
              <a:ext cx="633390" cy="472248"/>
            </a:xfrm>
            <a:prstGeom prst="ellipse">
              <a:avLst/>
            </a:prstGeom>
            <a:solidFill>
              <a:srgbClr val="433E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56FA09BA-5C72-443F-8632-C1BDF6C78D24}"/>
              </a:ext>
            </a:extLst>
          </p:cNvPr>
          <p:cNvGrpSpPr/>
          <p:nvPr/>
        </p:nvGrpSpPr>
        <p:grpSpPr>
          <a:xfrm>
            <a:off x="216315" y="347701"/>
            <a:ext cx="713829" cy="2687111"/>
            <a:chOff x="216315" y="347701"/>
            <a:chExt cx="713829" cy="2687111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91D2DED9-13C5-4F94-AD58-5BA3C39BF1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904"/>
            <a:stretch/>
          </p:blipFill>
          <p:spPr>
            <a:xfrm>
              <a:off x="513520" y="405253"/>
              <a:ext cx="396486" cy="2138732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149FEA8-F779-4610-8DAA-CE92085DB932}"/>
                </a:ext>
              </a:extLst>
            </p:cNvPr>
            <p:cNvSpPr txBox="1"/>
            <p:nvPr/>
          </p:nvSpPr>
          <p:spPr>
            <a:xfrm>
              <a:off x="468479" y="461074"/>
              <a:ext cx="461665" cy="2573738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  <a:latin typeface="DX시인과나" panose="02020600000000000000" pitchFamily="18" charset="-127"/>
                  <a:ea typeface="DX시인과나" panose="02020600000000000000" pitchFamily="18" charset="-127"/>
                </a:rPr>
                <a:t> 다  독        다  독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639B270-83DA-402E-8782-C849F2C859D3}"/>
                </a:ext>
              </a:extLst>
            </p:cNvPr>
            <p:cNvSpPr txBox="1"/>
            <p:nvPr/>
          </p:nvSpPr>
          <p:spPr>
            <a:xfrm>
              <a:off x="216315" y="347701"/>
              <a:ext cx="338554" cy="2273737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chemeClr val="bg1"/>
                  </a:solidFill>
                  <a:latin typeface="DX시인과나" panose="02020600000000000000" pitchFamily="18" charset="-127"/>
                  <a:ea typeface="DX시인과나" panose="02020600000000000000" pitchFamily="18" charset="-127"/>
                </a:rPr>
                <a:t>소독가들을 위한 다독 장려 프로젝트</a:t>
              </a:r>
              <a:endParaRPr lang="en-US" altLang="ko-KR" sz="1000" dirty="0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08098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1527</TotalTime>
  <Words>1057</Words>
  <Application>Microsoft Office PowerPoint</Application>
  <PresentationFormat>와이드스크린</PresentationFormat>
  <Paragraphs>226</Paragraphs>
  <Slides>18</Slides>
  <Notes>18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4" baseType="lpstr">
      <vt:lpstr>나눔스퀘어</vt:lpstr>
      <vt:lpstr>맑은 고딕</vt:lpstr>
      <vt:lpstr>Wingdings</vt:lpstr>
      <vt:lpstr>Arial</vt:lpstr>
      <vt:lpstr>DX시인과나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미디어와 유행</dc:title>
  <dc:creator>USER</dc:creator>
  <cp:lastModifiedBy>multicampus</cp:lastModifiedBy>
  <cp:revision>169</cp:revision>
  <dcterms:created xsi:type="dcterms:W3CDTF">2018-06-03T12:31:27Z</dcterms:created>
  <dcterms:modified xsi:type="dcterms:W3CDTF">2021-02-06T04:37:07Z</dcterms:modified>
</cp:coreProperties>
</file>